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4"/>
  </p:notesMasterIdLst>
  <p:sldIdLst>
    <p:sldId id="258" r:id="rId5"/>
    <p:sldId id="259" r:id="rId6"/>
    <p:sldId id="304" r:id="rId7"/>
    <p:sldId id="260" r:id="rId8"/>
    <p:sldId id="303" r:id="rId9"/>
    <p:sldId id="305" r:id="rId10"/>
    <p:sldId id="261" r:id="rId11"/>
    <p:sldId id="263" r:id="rId12"/>
    <p:sldId id="264" r:id="rId13"/>
    <p:sldId id="265" r:id="rId14"/>
    <p:sldId id="266" r:id="rId15"/>
    <p:sldId id="268" r:id="rId16"/>
    <p:sldId id="283" r:id="rId17"/>
    <p:sldId id="284" r:id="rId18"/>
    <p:sldId id="285" r:id="rId19"/>
    <p:sldId id="294" r:id="rId20"/>
    <p:sldId id="295" r:id="rId21"/>
    <p:sldId id="296" r:id="rId22"/>
    <p:sldId id="297" r:id="rId23"/>
    <p:sldId id="298" r:id="rId24"/>
    <p:sldId id="287" r:id="rId25"/>
    <p:sldId id="299" r:id="rId26"/>
    <p:sldId id="286" r:id="rId27"/>
    <p:sldId id="300" r:id="rId28"/>
    <p:sldId id="301" r:id="rId29"/>
    <p:sldId id="273" r:id="rId30"/>
    <p:sldId id="262" r:id="rId31"/>
    <p:sldId id="302" r:id="rId32"/>
    <p:sldId id="26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93540"/>
    <a:srgbClr val="77BB5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5" autoAdjust="0"/>
    <p:restoredTop sz="94660"/>
  </p:normalViewPr>
  <p:slideViewPr>
    <p:cSldViewPr snapToGrid="0">
      <p:cViewPr varScale="1">
        <p:scale>
          <a:sx n="85" d="100"/>
          <a:sy n="85" d="100"/>
        </p:scale>
        <p:origin x="499"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DB4DB1-E5D2-44E9-89B7-3B55C1B4A8AD}" type="datetimeFigureOut">
              <a:rPr lang="en-GB" smtClean="0"/>
              <a:t>07/09/2024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215DF5-C39B-4C08-B324-B40F31FC04CF}" type="slidenum">
              <a:rPr lang="en-GB" smtClean="0"/>
              <a:t>‹#›</a:t>
            </a:fld>
            <a:endParaRPr lang="en-GB"/>
          </a:p>
        </p:txBody>
      </p:sp>
    </p:spTree>
    <p:extLst>
      <p:ext uri="{BB962C8B-B14F-4D97-AF65-F5344CB8AC3E}">
        <p14:creationId xmlns:p14="http://schemas.microsoft.com/office/powerpoint/2010/main" val="1566483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2DEC67C1-3A0D-4636-9075-5C391870674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9939" name="Rectangle 3">
            <a:extLst>
              <a:ext uri="{FF2B5EF4-FFF2-40B4-BE49-F238E27FC236}">
                <a16:creationId xmlns:a16="http://schemas.microsoft.com/office/drawing/2014/main" id="{77CD0CD8-89F5-4739-BA6F-72BC47735C8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AC74C422-4CA6-4B46-B8ED-A65B4E89EBB2}"/>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3" name="Rectangle 3">
            <a:extLst>
              <a:ext uri="{FF2B5EF4-FFF2-40B4-BE49-F238E27FC236}">
                <a16:creationId xmlns:a16="http://schemas.microsoft.com/office/drawing/2014/main" id="{5926EE92-9933-4FCE-9AC3-6E1A04B86DBF}"/>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F30E1682-3648-42AF-B1EE-624DB078676B}"/>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1987" name="Rectangle 3">
            <a:extLst>
              <a:ext uri="{FF2B5EF4-FFF2-40B4-BE49-F238E27FC236}">
                <a16:creationId xmlns:a16="http://schemas.microsoft.com/office/drawing/2014/main" id="{00A0A24B-7CA3-4272-9378-FC5B2C966153}"/>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0F91E7-88FA-4CA4-818D-8204F27F422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8C31BE5-7B3A-4324-A707-5E5782CF893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9628F6A-B7D6-4051-9C69-B4F4FF92FD4A}"/>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5" name="Footer Placeholder 4">
            <a:extLst>
              <a:ext uri="{FF2B5EF4-FFF2-40B4-BE49-F238E27FC236}">
                <a16:creationId xmlns:a16="http://schemas.microsoft.com/office/drawing/2014/main" id="{B2E45A7C-C286-4764-A1F9-E020740B14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0B50EF-8A17-4FAA-9609-8DA13A877B19}"/>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29397569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244A7-8D9E-423A-AD88-22FCA85D124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DA94400-4C9D-4E11-8B07-6056245BDE1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5DAFDF-C03D-4E8D-9C18-849633E30DDC}"/>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5" name="Footer Placeholder 4">
            <a:extLst>
              <a:ext uri="{FF2B5EF4-FFF2-40B4-BE49-F238E27FC236}">
                <a16:creationId xmlns:a16="http://schemas.microsoft.com/office/drawing/2014/main" id="{AB1BC31F-31D6-4422-9460-4D6AA74536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EEBD50-8CC3-443E-B7A2-A1C901E6C1C6}"/>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203214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F920DC-8C6C-40DC-B356-56888303605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7D5B972-35F2-4CD6-A7B0-AE93985B1DE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4615EDD-D664-40CA-BD0F-3E054B7723D5}"/>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5" name="Footer Placeholder 4">
            <a:extLst>
              <a:ext uri="{FF2B5EF4-FFF2-40B4-BE49-F238E27FC236}">
                <a16:creationId xmlns:a16="http://schemas.microsoft.com/office/drawing/2014/main" id="{1E237C15-295C-463C-87B8-EF82EA9CFF3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11B0402-ED5E-43A5-B8A7-59BB674EDF00}"/>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5286596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FCD43C-B70A-42CF-81AA-F9DE4A4F645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F73B63-1D79-43BE-BBDF-2253C8D5592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7E52646-FD5B-4095-B192-7A28614FC57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B7911E6-6CCD-4363-A3AD-0072CF1DEBF5}"/>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6" name="Footer Placeholder 5">
            <a:extLst>
              <a:ext uri="{FF2B5EF4-FFF2-40B4-BE49-F238E27FC236}">
                <a16:creationId xmlns:a16="http://schemas.microsoft.com/office/drawing/2014/main" id="{7A888606-864B-4EA4-8078-87C6D9DA319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F19AE08-8940-45E2-858D-CEFD4CD0682E}"/>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40681461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31D5B3-BA63-480B-A67F-8D3CB8000DC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375BF0-0A7B-4F2C-B572-D1873E0C5AD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2AA8968-5B46-47AC-A9E3-E8DB86D707D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1684BDD-B7FD-4C2D-82A8-7BE71D5DA2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D6C16CF-3DE0-4AAC-B277-6D0B33298F7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C75915E-33D7-4477-9B04-BD96E0B9C47B}"/>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8" name="Footer Placeholder 7">
            <a:extLst>
              <a:ext uri="{FF2B5EF4-FFF2-40B4-BE49-F238E27FC236}">
                <a16:creationId xmlns:a16="http://schemas.microsoft.com/office/drawing/2014/main" id="{37F28FCB-33A3-49F0-B963-55AE8BA5B2D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3638FD2-C7B7-416F-9318-BFF4F2C84E14}"/>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36025631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0C5C4-173C-4E74-86C2-5608CE6E0F3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08783A8-B72B-4D34-B1EC-551E0218DA2D}"/>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4" name="Footer Placeholder 3">
            <a:extLst>
              <a:ext uri="{FF2B5EF4-FFF2-40B4-BE49-F238E27FC236}">
                <a16:creationId xmlns:a16="http://schemas.microsoft.com/office/drawing/2014/main" id="{CC05D47C-E180-480D-8590-D3B910451A0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CFF40D4-DD93-4B44-B813-6F6520E84CC4}"/>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12264395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8811B8-497C-4A37-953E-28FA6B9AB757}"/>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3" name="Footer Placeholder 2">
            <a:extLst>
              <a:ext uri="{FF2B5EF4-FFF2-40B4-BE49-F238E27FC236}">
                <a16:creationId xmlns:a16="http://schemas.microsoft.com/office/drawing/2014/main" id="{3D0DF2EC-D42B-4EF9-9B5F-5737140DF6D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623BEAC-540E-4D32-8C58-5089B7EDC749}"/>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29082930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6B202-2F71-4888-916B-EA970CA50F1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F6A2DBD-6EAF-43D6-AC03-3750D2A011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FF2B7A5-0CBC-4CFE-AB13-366F46FD344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5BCE6DE-7F72-4A98-BD08-6A428F8EA7BC}"/>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6" name="Footer Placeholder 5">
            <a:extLst>
              <a:ext uri="{FF2B5EF4-FFF2-40B4-BE49-F238E27FC236}">
                <a16:creationId xmlns:a16="http://schemas.microsoft.com/office/drawing/2014/main" id="{4F666C1E-AC91-460F-AA2F-41FB2B59BD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17C78A-1ECD-46C9-879F-4BCBB995DA31}"/>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40049907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0A52BC-471E-4BFC-B7D3-15324DD833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A34A713-FAF6-4875-8D5B-2FD8A85E83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A907397-441A-4C6B-94DC-FE1333CA48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4CDB99D-C7B6-45EC-97C5-B4C7CCE416D5}"/>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6" name="Footer Placeholder 5">
            <a:extLst>
              <a:ext uri="{FF2B5EF4-FFF2-40B4-BE49-F238E27FC236}">
                <a16:creationId xmlns:a16="http://schemas.microsoft.com/office/drawing/2014/main" id="{32D58812-54EB-4AE8-961C-3C4430861D0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62C9DC-3A60-402F-8A0F-9D98C8F31C88}"/>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3073040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142535-CFB4-41A7-BBEE-7DA82A9789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D49C4A-D94F-4E3A-8763-156543FA8A4D}"/>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896D23F-BCCD-4C94-9669-E0749D46CA1D}"/>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5" name="Footer Placeholder 4">
            <a:extLst>
              <a:ext uri="{FF2B5EF4-FFF2-40B4-BE49-F238E27FC236}">
                <a16:creationId xmlns:a16="http://schemas.microsoft.com/office/drawing/2014/main" id="{D724F15F-F050-4C6A-B19C-543DC12767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E43932-E249-43B5-8CB3-BB4BE8478842}"/>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3304242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918D8A-F3A0-4239-BA16-B76605CA660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A27524-9D71-4D22-852A-98BD923F477C}"/>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EAC87F-954C-4702-9281-5C4FC5510D5D}"/>
              </a:ext>
            </a:extLst>
          </p:cNvPr>
          <p:cNvSpPr>
            <a:spLocks noGrp="1"/>
          </p:cNvSpPr>
          <p:nvPr>
            <p:ph type="dt" sz="half" idx="10"/>
          </p:nvPr>
        </p:nvSpPr>
        <p:spPr/>
        <p:txBody>
          <a:bodyPr/>
          <a:lstStyle/>
          <a:p>
            <a:fld id="{7F93D046-B92F-46B9-A611-AC5E8221D620}" type="datetimeFigureOut">
              <a:rPr lang="en-GB" smtClean="0"/>
              <a:t>07/09/2024</a:t>
            </a:fld>
            <a:endParaRPr lang="en-GB"/>
          </a:p>
        </p:txBody>
      </p:sp>
      <p:sp>
        <p:nvSpPr>
          <p:cNvPr id="5" name="Footer Placeholder 4">
            <a:extLst>
              <a:ext uri="{FF2B5EF4-FFF2-40B4-BE49-F238E27FC236}">
                <a16:creationId xmlns:a16="http://schemas.microsoft.com/office/drawing/2014/main" id="{04601116-4CC8-40BA-8796-E187AB5D1C7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B756AEF-62C9-494A-9388-BE28ADC30DBF}"/>
              </a:ext>
            </a:extLst>
          </p:cNvPr>
          <p:cNvSpPr>
            <a:spLocks noGrp="1"/>
          </p:cNvSpPr>
          <p:nvPr>
            <p:ph type="sldNum" sz="quarter" idx="12"/>
          </p:nvPr>
        </p:nvSpPr>
        <p:spPr/>
        <p:txBody>
          <a:bodyPr/>
          <a:lstStyle/>
          <a:p>
            <a:fld id="{895B5F2B-B096-4C71-9AC4-AED41122D5C5}" type="slidenum">
              <a:rPr lang="en-GB" smtClean="0"/>
              <a:t>‹#›</a:t>
            </a:fld>
            <a:endParaRPr lang="en-GB"/>
          </a:p>
        </p:txBody>
      </p:sp>
    </p:spTree>
    <p:extLst>
      <p:ext uri="{BB962C8B-B14F-4D97-AF65-F5344CB8AC3E}">
        <p14:creationId xmlns:p14="http://schemas.microsoft.com/office/powerpoint/2010/main" val="31504898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47000"/>
            <a:lum/>
          </a:blip>
          <a:srcRect/>
          <a:stretch>
            <a:fillRect t="-42000" b="-42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41941A-CE95-406F-A347-3496B13B14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F546FC2-FCD3-4E57-AD56-D5D145CE200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971AE41-BD54-4D95-9214-ABDD7DBAFA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93D046-B92F-46B9-A611-AC5E8221D620}" type="datetimeFigureOut">
              <a:rPr lang="en-GB" smtClean="0"/>
              <a:t>07/09/2024</a:t>
            </a:fld>
            <a:endParaRPr lang="en-GB"/>
          </a:p>
        </p:txBody>
      </p:sp>
      <p:sp>
        <p:nvSpPr>
          <p:cNvPr id="5" name="Footer Placeholder 4">
            <a:extLst>
              <a:ext uri="{FF2B5EF4-FFF2-40B4-BE49-F238E27FC236}">
                <a16:creationId xmlns:a16="http://schemas.microsoft.com/office/drawing/2014/main" id="{83189EDE-A85C-4A34-AA2A-77DCF8EE50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8ECE403-48EC-42C7-A910-F3D75144EF5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95B5F2B-B096-4C71-9AC4-AED41122D5C5}" type="slidenum">
              <a:rPr lang="en-GB" smtClean="0"/>
              <a:t>‹#›</a:t>
            </a:fld>
            <a:endParaRPr lang="en-GB"/>
          </a:p>
        </p:txBody>
      </p:sp>
    </p:spTree>
    <p:extLst>
      <p:ext uri="{BB962C8B-B14F-4D97-AF65-F5344CB8AC3E}">
        <p14:creationId xmlns:p14="http://schemas.microsoft.com/office/powerpoint/2010/main" val="247412537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3.jpg"/><Relationship Id="rId3" Type="http://schemas.openxmlformats.org/officeDocument/2006/relationships/image" Target="../media/image7.png"/><Relationship Id="rId7"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2.xml"/><Relationship Id="rId6" Type="http://schemas.microsoft.com/office/2007/relationships/hdphoto" Target="../media/hdphoto1.wdp"/><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jpg"/></Relationships>
</file>

<file path=ppt/slides/_rels/slide2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fficeArt object" descr="Image">
            <a:extLst>
              <a:ext uri="{FF2B5EF4-FFF2-40B4-BE49-F238E27FC236}">
                <a16:creationId xmlns:a16="http://schemas.microsoft.com/office/drawing/2014/main" id="{0D7A5812-84D6-405F-B317-E43130A6EFB2}"/>
              </a:ext>
            </a:extLst>
          </p:cNvPr>
          <p:cNvPicPr/>
          <p:nvPr/>
        </p:nvPicPr>
        <p:blipFill>
          <a:blip r:embed="rId2">
            <a:alphaModFix amt="84921"/>
          </a:blip>
          <a:stretch>
            <a:fillRect/>
          </a:stretch>
        </p:blipFill>
        <p:spPr>
          <a:xfrm>
            <a:off x="10023457" y="113488"/>
            <a:ext cx="2016143" cy="1778066"/>
          </a:xfrm>
          <a:prstGeom prst="rect">
            <a:avLst/>
          </a:prstGeom>
          <a:ln w="12700" cap="flat">
            <a:noFill/>
            <a:miter lim="400000"/>
          </a:ln>
          <a:effectLst/>
        </p:spPr>
      </p:pic>
      <p:sp>
        <p:nvSpPr>
          <p:cNvPr id="2" name="TextBox 1">
            <a:extLst>
              <a:ext uri="{FF2B5EF4-FFF2-40B4-BE49-F238E27FC236}">
                <a16:creationId xmlns:a16="http://schemas.microsoft.com/office/drawing/2014/main" id="{6D16C75F-5B15-40B2-90F5-C26E6882BCCA}"/>
              </a:ext>
            </a:extLst>
          </p:cNvPr>
          <p:cNvSpPr txBox="1"/>
          <p:nvPr/>
        </p:nvSpPr>
        <p:spPr>
          <a:xfrm>
            <a:off x="484094" y="394447"/>
            <a:ext cx="9296400" cy="1015663"/>
          </a:xfrm>
          <a:prstGeom prst="rect">
            <a:avLst/>
          </a:prstGeom>
          <a:noFill/>
        </p:spPr>
        <p:txBody>
          <a:bodyPr wrap="square" rtlCol="0">
            <a:spAutoFit/>
          </a:bodyPr>
          <a:lstStyle/>
          <a:p>
            <a:r>
              <a:rPr lang="en-GB" sz="6000" dirty="0">
                <a:latin typeface="Sassoon Infant Std" panose="020B0503020103030203" pitchFamily="34" charset="0"/>
              </a:rPr>
              <a:t>Welcome to Reception! </a:t>
            </a:r>
          </a:p>
        </p:txBody>
      </p:sp>
      <p:pic>
        <p:nvPicPr>
          <p:cNvPr id="4" name="Picture 3">
            <a:extLst>
              <a:ext uri="{FF2B5EF4-FFF2-40B4-BE49-F238E27FC236}">
                <a16:creationId xmlns:a16="http://schemas.microsoft.com/office/drawing/2014/main" id="{66654DE9-6B2A-4877-86CC-B6A9B612950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65894" y="2215340"/>
            <a:ext cx="3466400" cy="3466400"/>
          </a:xfrm>
          <a:prstGeom prst="rect">
            <a:avLst/>
          </a:prstGeom>
        </p:spPr>
      </p:pic>
      <p:pic>
        <p:nvPicPr>
          <p:cNvPr id="8" name="Picture 7">
            <a:extLst>
              <a:ext uri="{FF2B5EF4-FFF2-40B4-BE49-F238E27FC236}">
                <a16:creationId xmlns:a16="http://schemas.microsoft.com/office/drawing/2014/main" id="{A65F9A31-07BB-42E5-AA4A-52E62156B4D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521804" y="2215340"/>
            <a:ext cx="3501653" cy="3466401"/>
          </a:xfrm>
          <a:prstGeom prst="rect">
            <a:avLst/>
          </a:prstGeom>
        </p:spPr>
      </p:pic>
      <p:sp>
        <p:nvSpPr>
          <p:cNvPr id="9" name="TextBox 8">
            <a:extLst>
              <a:ext uri="{FF2B5EF4-FFF2-40B4-BE49-F238E27FC236}">
                <a16:creationId xmlns:a16="http://schemas.microsoft.com/office/drawing/2014/main" id="{A0F67EC0-85DB-421E-AE9A-6C56A291D67F}"/>
              </a:ext>
            </a:extLst>
          </p:cNvPr>
          <p:cNvSpPr txBox="1"/>
          <p:nvPr/>
        </p:nvSpPr>
        <p:spPr>
          <a:xfrm>
            <a:off x="2094729" y="5690955"/>
            <a:ext cx="2608729" cy="523220"/>
          </a:xfrm>
          <a:prstGeom prst="rect">
            <a:avLst/>
          </a:prstGeom>
          <a:noFill/>
        </p:spPr>
        <p:txBody>
          <a:bodyPr wrap="square" rtlCol="0">
            <a:spAutoFit/>
          </a:bodyPr>
          <a:lstStyle/>
          <a:p>
            <a:pPr algn="ctr"/>
            <a:r>
              <a:rPr lang="en-GB" sz="2800" dirty="0">
                <a:latin typeface="Sassoon Infant Std" panose="020B0503020103030203" pitchFamily="34" charset="0"/>
              </a:rPr>
              <a:t>Dragonfly</a:t>
            </a:r>
          </a:p>
        </p:txBody>
      </p:sp>
      <p:sp>
        <p:nvSpPr>
          <p:cNvPr id="11" name="TextBox 10">
            <a:extLst>
              <a:ext uri="{FF2B5EF4-FFF2-40B4-BE49-F238E27FC236}">
                <a16:creationId xmlns:a16="http://schemas.microsoft.com/office/drawing/2014/main" id="{706C1B6C-ABC3-46D7-B24C-418CFE53484C}"/>
              </a:ext>
            </a:extLst>
          </p:cNvPr>
          <p:cNvSpPr txBox="1"/>
          <p:nvPr/>
        </p:nvSpPr>
        <p:spPr>
          <a:xfrm>
            <a:off x="6968265" y="5690955"/>
            <a:ext cx="2608729" cy="523220"/>
          </a:xfrm>
          <a:prstGeom prst="rect">
            <a:avLst/>
          </a:prstGeom>
          <a:noFill/>
        </p:spPr>
        <p:txBody>
          <a:bodyPr wrap="square" rtlCol="0">
            <a:spAutoFit/>
          </a:bodyPr>
          <a:lstStyle/>
          <a:p>
            <a:pPr algn="ctr"/>
            <a:r>
              <a:rPr lang="en-GB" sz="2800" dirty="0">
                <a:latin typeface="Sassoon Infant Std" panose="020B0503020103030203" pitchFamily="34" charset="0"/>
              </a:rPr>
              <a:t>Ladybird</a:t>
            </a:r>
          </a:p>
        </p:txBody>
      </p:sp>
      <p:pic>
        <p:nvPicPr>
          <p:cNvPr id="12" name="Picture 11">
            <a:extLst>
              <a:ext uri="{FF2B5EF4-FFF2-40B4-BE49-F238E27FC236}">
                <a16:creationId xmlns:a16="http://schemas.microsoft.com/office/drawing/2014/main" id="{E138F7F3-910F-48AA-9592-4E9544A878A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01753" y="2215340"/>
            <a:ext cx="3466400" cy="3466400"/>
          </a:xfrm>
          <a:prstGeom prst="rect">
            <a:avLst/>
          </a:prstGeom>
        </p:spPr>
      </p:pic>
    </p:spTree>
    <p:extLst>
      <p:ext uri="{BB962C8B-B14F-4D97-AF65-F5344CB8AC3E}">
        <p14:creationId xmlns:p14="http://schemas.microsoft.com/office/powerpoint/2010/main" val="17744073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8CA649B-B995-4E28-A187-159014414E29}"/>
              </a:ext>
            </a:extLst>
          </p:cNvPr>
          <p:cNvSpPr txBox="1">
            <a:spLocks/>
          </p:cNvSpPr>
          <p:nvPr/>
        </p:nvSpPr>
        <p:spPr>
          <a:xfrm>
            <a:off x="3236685" y="-968478"/>
            <a:ext cx="5718629"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6600" b="1" u="sng" dirty="0">
              <a:solidFill>
                <a:schemeClr val="bg1"/>
              </a:solidFill>
              <a:latin typeface="Sassoon Infant Std" panose="020B0503020103030203" pitchFamily="34" charset="0"/>
            </a:endParaRPr>
          </a:p>
        </p:txBody>
      </p:sp>
      <p:sp>
        <p:nvSpPr>
          <p:cNvPr id="5" name="Rectangle 5">
            <a:extLst>
              <a:ext uri="{FF2B5EF4-FFF2-40B4-BE49-F238E27FC236}">
                <a16:creationId xmlns:a16="http://schemas.microsoft.com/office/drawing/2014/main" id="{C1E6BE2F-08B3-4C4C-B623-A21B571B337C}"/>
              </a:ext>
            </a:extLst>
          </p:cNvPr>
          <p:cNvSpPr>
            <a:spLocks noChangeArrowheads="1"/>
          </p:cNvSpPr>
          <p:nvPr/>
        </p:nvSpPr>
        <p:spPr bwMode="auto">
          <a:xfrm>
            <a:off x="1807134" y="2523565"/>
            <a:ext cx="8577728"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3600" dirty="0">
                <a:solidFill>
                  <a:srgbClr val="C00000"/>
                </a:solidFill>
                <a:latin typeface="Sassoon Infant Std" panose="020B0503020103030203" pitchFamily="34" charset="0"/>
              </a:rPr>
              <a:t>Dragonfly Class</a:t>
            </a:r>
          </a:p>
          <a:p>
            <a:pPr algn="ctr" eaLnBrk="1" hangingPunct="1">
              <a:lnSpc>
                <a:spcPct val="80000"/>
              </a:lnSpc>
              <a:buFontTx/>
              <a:buNone/>
            </a:pPr>
            <a:r>
              <a:rPr lang="en-GB" altLang="en-US" sz="3600" dirty="0">
                <a:solidFill>
                  <a:srgbClr val="C00000"/>
                </a:solidFill>
                <a:latin typeface="Sassoon Infant Std" panose="020B0503020103030203" pitchFamily="34" charset="0"/>
              </a:rPr>
              <a:t>Teacher: Mrs Spickett and Mrs Hills</a:t>
            </a:r>
          </a:p>
          <a:p>
            <a:pPr algn="ctr" eaLnBrk="1" hangingPunct="1">
              <a:lnSpc>
                <a:spcPct val="80000"/>
              </a:lnSpc>
              <a:buFontTx/>
              <a:buNone/>
            </a:pPr>
            <a:r>
              <a:rPr lang="en-GB" altLang="en-US" sz="3600" dirty="0">
                <a:solidFill>
                  <a:srgbClr val="C00000"/>
                </a:solidFill>
                <a:latin typeface="Sassoon Infant Std" panose="020B0503020103030203" pitchFamily="34" charset="0"/>
              </a:rPr>
              <a:t>Teaching Assistants: Mrs Slade and Miss Bull</a:t>
            </a:r>
          </a:p>
        </p:txBody>
      </p:sp>
      <p:sp>
        <p:nvSpPr>
          <p:cNvPr id="6" name="Rectangle 5">
            <a:extLst>
              <a:ext uri="{FF2B5EF4-FFF2-40B4-BE49-F238E27FC236}">
                <a16:creationId xmlns:a16="http://schemas.microsoft.com/office/drawing/2014/main" id="{68261792-BBDF-4B1A-8C4B-1258E894C1C8}"/>
              </a:ext>
            </a:extLst>
          </p:cNvPr>
          <p:cNvSpPr>
            <a:spLocks noChangeArrowheads="1"/>
          </p:cNvSpPr>
          <p:nvPr/>
        </p:nvSpPr>
        <p:spPr bwMode="auto">
          <a:xfrm>
            <a:off x="1168397" y="4584361"/>
            <a:ext cx="9855201" cy="1752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3600" dirty="0">
                <a:solidFill>
                  <a:srgbClr val="C00000"/>
                </a:solidFill>
                <a:latin typeface="Sassoon Infant Std" panose="020B0503020103030203" pitchFamily="34" charset="0"/>
              </a:rPr>
              <a:t>Ladybird Class</a:t>
            </a:r>
          </a:p>
          <a:p>
            <a:pPr algn="ctr" eaLnBrk="1" hangingPunct="1">
              <a:lnSpc>
                <a:spcPct val="80000"/>
              </a:lnSpc>
              <a:buFontTx/>
              <a:buNone/>
            </a:pPr>
            <a:r>
              <a:rPr lang="en-GB" altLang="en-US" sz="3600" dirty="0">
                <a:solidFill>
                  <a:srgbClr val="C00000"/>
                </a:solidFill>
                <a:latin typeface="Sassoon Infant Std" panose="020B0503020103030203" pitchFamily="34" charset="0"/>
              </a:rPr>
              <a:t>Teachers: Mrs Vanstone</a:t>
            </a:r>
          </a:p>
          <a:p>
            <a:pPr algn="ctr" eaLnBrk="1" hangingPunct="1">
              <a:lnSpc>
                <a:spcPct val="80000"/>
              </a:lnSpc>
              <a:buFontTx/>
              <a:buNone/>
            </a:pPr>
            <a:r>
              <a:rPr lang="en-GB" altLang="en-US" sz="3600" dirty="0">
                <a:solidFill>
                  <a:srgbClr val="C00000"/>
                </a:solidFill>
                <a:latin typeface="Sassoon Infant Std" panose="020B0503020103030203" pitchFamily="34" charset="0"/>
              </a:rPr>
              <a:t>Teaching Assistant – Miss </a:t>
            </a:r>
            <a:r>
              <a:rPr lang="en-GB" altLang="en-US" sz="3600" dirty="0" err="1">
                <a:solidFill>
                  <a:srgbClr val="C00000"/>
                </a:solidFill>
                <a:latin typeface="Sassoon Infant Std" panose="020B0503020103030203" pitchFamily="34" charset="0"/>
              </a:rPr>
              <a:t>Pochylea</a:t>
            </a:r>
            <a:r>
              <a:rPr lang="en-GB" altLang="en-US" sz="3600" dirty="0">
                <a:solidFill>
                  <a:srgbClr val="C00000"/>
                </a:solidFill>
                <a:latin typeface="Sassoon Infant Std" panose="020B0503020103030203" pitchFamily="34" charset="0"/>
              </a:rPr>
              <a:t> and Miss Carroll</a:t>
            </a:r>
          </a:p>
        </p:txBody>
      </p:sp>
      <p:sp>
        <p:nvSpPr>
          <p:cNvPr id="7" name="Title 1">
            <a:extLst>
              <a:ext uri="{FF2B5EF4-FFF2-40B4-BE49-F238E27FC236}">
                <a16:creationId xmlns:a16="http://schemas.microsoft.com/office/drawing/2014/main" id="{76CF7C15-44B5-4222-84A0-629ED9939120}"/>
              </a:ext>
            </a:extLst>
          </p:cNvPr>
          <p:cNvSpPr txBox="1">
            <a:spLocks/>
          </p:cNvSpPr>
          <p:nvPr/>
        </p:nvSpPr>
        <p:spPr>
          <a:xfrm>
            <a:off x="3017049" y="165100"/>
            <a:ext cx="6157899"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b="1" u="sng" dirty="0">
                <a:solidFill>
                  <a:srgbClr val="C00000"/>
                </a:solidFill>
                <a:latin typeface="Sassoon Infant Std" panose="020B0503020103030203" pitchFamily="34" charset="0"/>
              </a:rPr>
              <a:t>Reception Staff</a:t>
            </a:r>
          </a:p>
        </p:txBody>
      </p:sp>
      <p:pic>
        <p:nvPicPr>
          <p:cNvPr id="8" name="Picture 7">
            <a:extLst>
              <a:ext uri="{FF2B5EF4-FFF2-40B4-BE49-F238E27FC236}">
                <a16:creationId xmlns:a16="http://schemas.microsoft.com/office/drawing/2014/main" id="{5C0F7BB6-9AB7-4902-8991-0B4448997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3089" y="165100"/>
            <a:ext cx="2021018" cy="2000672"/>
          </a:xfrm>
          <a:prstGeom prst="rect">
            <a:avLst/>
          </a:prstGeom>
        </p:spPr>
      </p:pic>
      <p:pic>
        <p:nvPicPr>
          <p:cNvPr id="9" name="Picture 8">
            <a:extLst>
              <a:ext uri="{FF2B5EF4-FFF2-40B4-BE49-F238E27FC236}">
                <a16:creationId xmlns:a16="http://schemas.microsoft.com/office/drawing/2014/main" id="{1960B3D2-1961-4D84-A7C3-E15814A21B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061" y="214698"/>
            <a:ext cx="2000671" cy="2000671"/>
          </a:xfrm>
          <a:prstGeom prst="rect">
            <a:avLst/>
          </a:prstGeom>
        </p:spPr>
      </p:pic>
    </p:spTree>
    <p:extLst>
      <p:ext uri="{BB962C8B-B14F-4D97-AF65-F5344CB8AC3E}">
        <p14:creationId xmlns:p14="http://schemas.microsoft.com/office/powerpoint/2010/main" val="21671281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8CA649B-B995-4E28-A187-159014414E29}"/>
              </a:ext>
            </a:extLst>
          </p:cNvPr>
          <p:cNvSpPr txBox="1">
            <a:spLocks/>
          </p:cNvSpPr>
          <p:nvPr/>
        </p:nvSpPr>
        <p:spPr>
          <a:xfrm>
            <a:off x="3236685" y="-968478"/>
            <a:ext cx="5718629"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endParaRPr lang="en-GB" sz="6600" b="1" u="sng" dirty="0">
              <a:solidFill>
                <a:schemeClr val="bg1"/>
              </a:solidFill>
              <a:latin typeface="Sassoon Infant Std" panose="020B0503020103030203" pitchFamily="34" charset="0"/>
            </a:endParaRPr>
          </a:p>
        </p:txBody>
      </p:sp>
      <p:sp>
        <p:nvSpPr>
          <p:cNvPr id="5" name="Rectangle 5">
            <a:extLst>
              <a:ext uri="{FF2B5EF4-FFF2-40B4-BE49-F238E27FC236}">
                <a16:creationId xmlns:a16="http://schemas.microsoft.com/office/drawing/2014/main" id="{C1E6BE2F-08B3-4C4C-B623-A21B571B337C}"/>
              </a:ext>
            </a:extLst>
          </p:cNvPr>
          <p:cNvSpPr>
            <a:spLocks noChangeArrowheads="1"/>
          </p:cNvSpPr>
          <p:nvPr/>
        </p:nvSpPr>
        <p:spPr bwMode="auto">
          <a:xfrm>
            <a:off x="290747" y="1766047"/>
            <a:ext cx="11600329" cy="2070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80000"/>
              </a:lnSpc>
              <a:buFontTx/>
              <a:buNone/>
            </a:pPr>
            <a:r>
              <a:rPr lang="en-GB" altLang="en-US" sz="3600" dirty="0">
                <a:solidFill>
                  <a:srgbClr val="C00000"/>
                </a:solidFill>
                <a:latin typeface="Sassoon Infant Std" panose="020B0503020103030203" pitchFamily="34" charset="0"/>
              </a:rPr>
              <a:t>Headteacher: Mr Garratt</a:t>
            </a:r>
          </a:p>
          <a:p>
            <a:pPr algn="ctr" eaLnBrk="1" hangingPunct="1">
              <a:lnSpc>
                <a:spcPct val="80000"/>
              </a:lnSpc>
              <a:buFontTx/>
              <a:buNone/>
            </a:pPr>
            <a:r>
              <a:rPr lang="en-GB" altLang="en-US" sz="3600" dirty="0">
                <a:solidFill>
                  <a:srgbClr val="C00000"/>
                </a:solidFill>
                <a:latin typeface="Sassoon Infant Std" panose="020B0503020103030203" pitchFamily="34" charset="0"/>
              </a:rPr>
              <a:t>Head of School &amp; Head of Inclusion: Mrs Roberts</a:t>
            </a:r>
          </a:p>
          <a:p>
            <a:pPr algn="ctr" eaLnBrk="1" hangingPunct="1">
              <a:lnSpc>
                <a:spcPct val="80000"/>
              </a:lnSpc>
              <a:buFontTx/>
              <a:buNone/>
            </a:pPr>
            <a:r>
              <a:rPr lang="en-GB" altLang="en-US" sz="3600" dirty="0">
                <a:solidFill>
                  <a:srgbClr val="C00000"/>
                </a:solidFill>
                <a:latin typeface="Sassoon Infant Std" panose="020B0503020103030203" pitchFamily="34" charset="0"/>
              </a:rPr>
              <a:t>Head of School &amp; Head of Teaching &amp; Learning: Mrs Long</a:t>
            </a:r>
          </a:p>
          <a:p>
            <a:pPr algn="ctr" eaLnBrk="1" hangingPunct="1">
              <a:lnSpc>
                <a:spcPct val="80000"/>
              </a:lnSpc>
              <a:buFontTx/>
              <a:buNone/>
            </a:pPr>
            <a:r>
              <a:rPr lang="en-GB" altLang="en-US" sz="3600" dirty="0">
                <a:solidFill>
                  <a:srgbClr val="C00000"/>
                </a:solidFill>
                <a:latin typeface="Sassoon Infant Std" panose="020B0503020103030203" pitchFamily="34" charset="0"/>
              </a:rPr>
              <a:t>SRP Headteacher: Ms Fuller</a:t>
            </a:r>
          </a:p>
          <a:p>
            <a:pPr algn="ctr" eaLnBrk="1" hangingPunct="1">
              <a:lnSpc>
                <a:spcPct val="80000"/>
              </a:lnSpc>
              <a:buFontTx/>
              <a:buNone/>
            </a:pPr>
            <a:r>
              <a:rPr lang="en-GB" altLang="en-US" sz="3600" dirty="0">
                <a:solidFill>
                  <a:srgbClr val="C00000"/>
                </a:solidFill>
                <a:latin typeface="Sassoon Infant Std" panose="020B0503020103030203" pitchFamily="34" charset="0"/>
              </a:rPr>
              <a:t>Head of EYFS &amp; KS1: Miss </a:t>
            </a:r>
            <a:r>
              <a:rPr lang="en-GB" altLang="en-US" sz="3600" dirty="0" err="1">
                <a:solidFill>
                  <a:srgbClr val="C00000"/>
                </a:solidFill>
                <a:latin typeface="Sassoon Infant Std" panose="020B0503020103030203" pitchFamily="34" charset="0"/>
              </a:rPr>
              <a:t>Cygan</a:t>
            </a:r>
            <a:endParaRPr lang="en-GB" altLang="en-US" sz="3600" dirty="0">
              <a:solidFill>
                <a:srgbClr val="C00000"/>
              </a:solidFill>
              <a:latin typeface="Sassoon Infant Std" panose="020B0503020103030203" pitchFamily="34" charset="0"/>
            </a:endParaRPr>
          </a:p>
          <a:p>
            <a:pPr algn="ctr" eaLnBrk="1" hangingPunct="1">
              <a:lnSpc>
                <a:spcPct val="80000"/>
              </a:lnSpc>
              <a:buFontTx/>
              <a:buNone/>
            </a:pPr>
            <a:r>
              <a:rPr lang="en-GB" altLang="en-US" sz="3600" dirty="0">
                <a:solidFill>
                  <a:srgbClr val="C00000"/>
                </a:solidFill>
                <a:latin typeface="Sassoon Infant Std" panose="020B0503020103030203" pitchFamily="34" charset="0"/>
              </a:rPr>
              <a:t>Head of KS2: Mrs Douglas</a:t>
            </a:r>
          </a:p>
          <a:p>
            <a:pPr algn="ctr" eaLnBrk="1" hangingPunct="1">
              <a:lnSpc>
                <a:spcPct val="80000"/>
              </a:lnSpc>
              <a:buFontTx/>
              <a:buNone/>
            </a:pPr>
            <a:r>
              <a:rPr lang="en-GB" altLang="en-US" sz="3600" dirty="0">
                <a:solidFill>
                  <a:srgbClr val="C00000"/>
                </a:solidFill>
                <a:latin typeface="Sassoon Infant Std" panose="020B0503020103030203" pitchFamily="34" charset="0"/>
              </a:rPr>
              <a:t>Family Liaison Officer: Mrs Sands and Mrs Farrell</a:t>
            </a:r>
          </a:p>
          <a:p>
            <a:pPr algn="ctr" eaLnBrk="1" hangingPunct="1">
              <a:lnSpc>
                <a:spcPct val="80000"/>
              </a:lnSpc>
              <a:buFontTx/>
              <a:buNone/>
            </a:pPr>
            <a:r>
              <a:rPr lang="en-GB" altLang="en-US" sz="3600" dirty="0">
                <a:solidFill>
                  <a:srgbClr val="C00000"/>
                </a:solidFill>
                <a:latin typeface="Sassoon Infant Std" panose="020B0503020103030203" pitchFamily="34" charset="0"/>
              </a:rPr>
              <a:t>SENDCO: Mrs McGuirk</a:t>
            </a:r>
          </a:p>
          <a:p>
            <a:pPr algn="ctr" eaLnBrk="1" hangingPunct="1">
              <a:lnSpc>
                <a:spcPct val="80000"/>
              </a:lnSpc>
              <a:buFontTx/>
              <a:buNone/>
            </a:pPr>
            <a:r>
              <a:rPr lang="en-GB" altLang="en-US" sz="3600" dirty="0">
                <a:solidFill>
                  <a:srgbClr val="C00000"/>
                </a:solidFill>
                <a:latin typeface="Sassoon Infant Std" panose="020B0503020103030203" pitchFamily="34" charset="0"/>
              </a:rPr>
              <a:t>Safeguarding Officer: Mrs Turner </a:t>
            </a:r>
          </a:p>
        </p:txBody>
      </p:sp>
      <p:sp>
        <p:nvSpPr>
          <p:cNvPr id="7" name="Title 1">
            <a:extLst>
              <a:ext uri="{FF2B5EF4-FFF2-40B4-BE49-F238E27FC236}">
                <a16:creationId xmlns:a16="http://schemas.microsoft.com/office/drawing/2014/main" id="{76CF7C15-44B5-4222-84A0-629ED9939120}"/>
              </a:ext>
            </a:extLst>
          </p:cNvPr>
          <p:cNvSpPr txBox="1">
            <a:spLocks/>
          </p:cNvSpPr>
          <p:nvPr/>
        </p:nvSpPr>
        <p:spPr>
          <a:xfrm>
            <a:off x="2168733" y="165100"/>
            <a:ext cx="7844356" cy="23876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b="1" u="sng" dirty="0">
                <a:solidFill>
                  <a:srgbClr val="C00000"/>
                </a:solidFill>
                <a:latin typeface="Sassoon Infant Std" panose="020B0503020103030203" pitchFamily="34" charset="0"/>
              </a:rPr>
              <a:t>Other School Staff</a:t>
            </a:r>
          </a:p>
        </p:txBody>
      </p:sp>
      <p:pic>
        <p:nvPicPr>
          <p:cNvPr id="8" name="Picture 7">
            <a:extLst>
              <a:ext uri="{FF2B5EF4-FFF2-40B4-BE49-F238E27FC236}">
                <a16:creationId xmlns:a16="http://schemas.microsoft.com/office/drawing/2014/main" id="{5C0F7BB6-9AB7-4902-8991-0B4448997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3089" y="165100"/>
            <a:ext cx="2021018" cy="2000672"/>
          </a:xfrm>
          <a:prstGeom prst="rect">
            <a:avLst/>
          </a:prstGeom>
        </p:spPr>
      </p:pic>
      <p:pic>
        <p:nvPicPr>
          <p:cNvPr id="9" name="Picture 8">
            <a:extLst>
              <a:ext uri="{FF2B5EF4-FFF2-40B4-BE49-F238E27FC236}">
                <a16:creationId xmlns:a16="http://schemas.microsoft.com/office/drawing/2014/main" id="{1960B3D2-1961-4D84-A7C3-E15814A21B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061" y="214698"/>
            <a:ext cx="2000671" cy="2000671"/>
          </a:xfrm>
          <a:prstGeom prst="rect">
            <a:avLst/>
          </a:prstGeom>
        </p:spPr>
      </p:pic>
    </p:spTree>
    <p:extLst>
      <p:ext uri="{BB962C8B-B14F-4D97-AF65-F5344CB8AC3E}">
        <p14:creationId xmlns:p14="http://schemas.microsoft.com/office/powerpoint/2010/main" val="4758645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DFED2B9-B3AB-4219-B09A-4D25C69B456C}"/>
              </a:ext>
            </a:extLst>
          </p:cNvPr>
          <p:cNvPicPr>
            <a:picLocks noChangeAspect="1"/>
          </p:cNvPicPr>
          <p:nvPr/>
        </p:nvPicPr>
        <p:blipFill>
          <a:blip r:embed="rId2"/>
          <a:stretch>
            <a:fillRect/>
          </a:stretch>
        </p:blipFill>
        <p:spPr>
          <a:xfrm>
            <a:off x="382676" y="1877574"/>
            <a:ext cx="3382500" cy="4902173"/>
          </a:xfrm>
          <a:prstGeom prst="rect">
            <a:avLst/>
          </a:prstGeom>
        </p:spPr>
      </p:pic>
      <p:sp>
        <p:nvSpPr>
          <p:cNvPr id="5" name="Rectangle 2">
            <a:extLst>
              <a:ext uri="{FF2B5EF4-FFF2-40B4-BE49-F238E27FC236}">
                <a16:creationId xmlns:a16="http://schemas.microsoft.com/office/drawing/2014/main" id="{5BC131BB-6E0C-445D-BDB0-103A495E85E6}"/>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dirty="0">
                <a:solidFill>
                  <a:srgbClr val="C00000"/>
                </a:solidFill>
                <a:latin typeface="Sassoon Infant Std" panose="020B0503020103030203" pitchFamily="34" charset="0"/>
              </a:rPr>
              <a:t>Expectations</a:t>
            </a:r>
          </a:p>
        </p:txBody>
      </p:sp>
      <p:sp>
        <p:nvSpPr>
          <p:cNvPr id="6" name="TextBox 5">
            <a:extLst>
              <a:ext uri="{FF2B5EF4-FFF2-40B4-BE49-F238E27FC236}">
                <a16:creationId xmlns:a16="http://schemas.microsoft.com/office/drawing/2014/main" id="{8A3DE784-7B24-4544-9C89-9103D081EE56}"/>
              </a:ext>
            </a:extLst>
          </p:cNvPr>
          <p:cNvSpPr txBox="1"/>
          <p:nvPr/>
        </p:nvSpPr>
        <p:spPr>
          <a:xfrm>
            <a:off x="4200509" y="2017703"/>
            <a:ext cx="7417762" cy="3170099"/>
          </a:xfrm>
          <a:prstGeom prst="rect">
            <a:avLst/>
          </a:prstGeom>
          <a:noFill/>
        </p:spPr>
        <p:txBody>
          <a:bodyPr wrap="square">
            <a:spAutoFit/>
          </a:bodyPr>
          <a:lstStyle/>
          <a:p>
            <a:r>
              <a:rPr lang="en-GB" sz="2500" dirty="0">
                <a:solidFill>
                  <a:srgbClr val="C00000"/>
                </a:solidFill>
                <a:latin typeface="Sassoon Infant Std" panose="020B0503020103030203" pitchFamily="34" charset="0"/>
              </a:rPr>
              <a:t>At Holy Trinity &amp; St John’s we follow the 3 school rules; ready, respectful and safe.</a:t>
            </a:r>
          </a:p>
          <a:p>
            <a:endParaRPr lang="en-GB" sz="2500" dirty="0">
              <a:solidFill>
                <a:srgbClr val="C00000"/>
              </a:solidFill>
              <a:latin typeface="Sassoon Infant Std" panose="020B0503020103030203" pitchFamily="34" charset="0"/>
            </a:endParaRPr>
          </a:p>
          <a:p>
            <a:r>
              <a:rPr lang="en-GB" sz="2500" dirty="0">
                <a:solidFill>
                  <a:srgbClr val="C00000"/>
                </a:solidFill>
                <a:latin typeface="Sassoon Infant Std" panose="020B0503020103030203" pitchFamily="34" charset="0"/>
              </a:rPr>
              <a:t>Children are reminded what these look like and this is constantly being reinforced through-out the school.</a:t>
            </a:r>
          </a:p>
          <a:p>
            <a:endParaRPr lang="en-GB" sz="2500" dirty="0">
              <a:solidFill>
                <a:srgbClr val="C00000"/>
              </a:solidFill>
              <a:latin typeface="Sassoon Infant Std" panose="020B0503020103030203" pitchFamily="34" charset="0"/>
            </a:endParaRPr>
          </a:p>
          <a:p>
            <a:r>
              <a:rPr lang="en-GB" sz="2500" dirty="0">
                <a:solidFill>
                  <a:srgbClr val="C00000"/>
                </a:solidFill>
                <a:latin typeface="Sassoon Infant Std" panose="020B0503020103030203" pitchFamily="34" charset="0"/>
              </a:rPr>
              <a:t>Over the term we will be spending time embedding these within the classroom environment.</a:t>
            </a:r>
          </a:p>
        </p:txBody>
      </p:sp>
      <p:pic>
        <p:nvPicPr>
          <p:cNvPr id="7" name="Picture 6">
            <a:extLst>
              <a:ext uri="{FF2B5EF4-FFF2-40B4-BE49-F238E27FC236}">
                <a16:creationId xmlns:a16="http://schemas.microsoft.com/office/drawing/2014/main" id="{8107BEAB-22CA-494C-ADA2-A52CD7E8E1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13089" y="165100"/>
            <a:ext cx="1605182" cy="1589022"/>
          </a:xfrm>
          <a:prstGeom prst="rect">
            <a:avLst/>
          </a:prstGeom>
        </p:spPr>
      </p:pic>
      <p:pic>
        <p:nvPicPr>
          <p:cNvPr id="8" name="Picture 7">
            <a:extLst>
              <a:ext uri="{FF2B5EF4-FFF2-40B4-BE49-F238E27FC236}">
                <a16:creationId xmlns:a16="http://schemas.microsoft.com/office/drawing/2014/main" id="{E0852BB4-2D33-45FD-AD2F-A96F64D93A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68062" y="214699"/>
            <a:ext cx="1589022" cy="1589022"/>
          </a:xfrm>
          <a:prstGeom prst="rect">
            <a:avLst/>
          </a:prstGeom>
        </p:spPr>
      </p:pic>
    </p:spTree>
    <p:extLst>
      <p:ext uri="{BB962C8B-B14F-4D97-AF65-F5344CB8AC3E}">
        <p14:creationId xmlns:p14="http://schemas.microsoft.com/office/powerpoint/2010/main" val="973542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5BC131BB-6E0C-445D-BDB0-103A495E85E6}"/>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dirty="0">
                <a:solidFill>
                  <a:srgbClr val="C00000"/>
                </a:solidFill>
                <a:latin typeface="Sassoon Infant Std" panose="020B0503020103030203" pitchFamily="34" charset="0"/>
              </a:rPr>
              <a:t>EYFS at HTSJ</a:t>
            </a:r>
          </a:p>
        </p:txBody>
      </p:sp>
      <p:sp>
        <p:nvSpPr>
          <p:cNvPr id="6" name="TextBox 5">
            <a:extLst>
              <a:ext uri="{FF2B5EF4-FFF2-40B4-BE49-F238E27FC236}">
                <a16:creationId xmlns:a16="http://schemas.microsoft.com/office/drawing/2014/main" id="{8A3DE784-7B24-4544-9C89-9103D081EE56}"/>
              </a:ext>
            </a:extLst>
          </p:cNvPr>
          <p:cNvSpPr txBox="1"/>
          <p:nvPr/>
        </p:nvSpPr>
        <p:spPr>
          <a:xfrm>
            <a:off x="318791" y="1803721"/>
            <a:ext cx="11299480" cy="4570225"/>
          </a:xfrm>
          <a:prstGeom prst="rect">
            <a:avLst/>
          </a:prstGeom>
          <a:noFill/>
        </p:spPr>
        <p:txBody>
          <a:bodyPr wrap="square">
            <a:spAutoFit/>
          </a:bodyPr>
          <a:lstStyle/>
          <a:p>
            <a:pPr>
              <a:lnSpc>
                <a:spcPct val="107000"/>
              </a:lnSpc>
              <a:spcAft>
                <a:spcPts val="800"/>
              </a:spcAft>
            </a:pPr>
            <a:r>
              <a:rPr lang="en-GB" sz="2000" dirty="0">
                <a:solidFill>
                  <a:srgbClr val="C00000"/>
                </a:solidFill>
                <a:effectLst/>
                <a:latin typeface="Sassoon Infant Std" panose="020B0503020103030203" pitchFamily="34" charset="0"/>
                <a:ea typeface="Calibri" panose="020F0502020204030204" pitchFamily="34" charset="0"/>
                <a:cs typeface="Times New Roman" panose="02020603050405020304" pitchFamily="18" charset="0"/>
              </a:rPr>
              <a:t>At Holy Trinity and St John’s we believe children learn best through play and experiences. This is why play underpins our curriculum in the EYFS, where we use the children’s interests to develop their communication, language and learning skills. In reception we provide an array of opportunities for experiences such as visitors from the community, using our indoor and outdoor classrooms as well as visits to a variety of places within our community. </a:t>
            </a:r>
          </a:p>
          <a:p>
            <a:pPr>
              <a:lnSpc>
                <a:spcPct val="107000"/>
              </a:lnSpc>
              <a:spcAft>
                <a:spcPts val="800"/>
              </a:spcAft>
            </a:pPr>
            <a:r>
              <a:rPr lang="en-GB" sz="2000" dirty="0">
                <a:solidFill>
                  <a:srgbClr val="C00000"/>
                </a:solidFill>
                <a:effectLst/>
                <a:latin typeface="Sassoon Infant Std" panose="020B0503020103030203" pitchFamily="34" charset="0"/>
                <a:ea typeface="Calibri" panose="020F0502020204030204" pitchFamily="34" charset="0"/>
                <a:cs typeface="Times New Roman" panose="02020603050405020304" pitchFamily="18" charset="0"/>
              </a:rPr>
              <a:t>Inside our classrooms include a range of continuous provision, including role play areas, book corners, art and craft areas and exploration areas. We also have a regulation space which children are able to use freely. Our EYFS area is set up as a free flow environment, meaning that each classroom has specific areas for learning and the children are encouraged to explore both classrooms to develop their learning through their own interests. We also have our outdoor classroom which children will use all year round.</a:t>
            </a:r>
          </a:p>
          <a:p>
            <a:pPr>
              <a:lnSpc>
                <a:spcPct val="107000"/>
              </a:lnSpc>
              <a:spcAft>
                <a:spcPts val="800"/>
              </a:spcAft>
            </a:pPr>
            <a:r>
              <a:rPr lang="en-GB" sz="2000" dirty="0">
                <a:solidFill>
                  <a:srgbClr val="C00000"/>
                </a:solidFill>
                <a:effectLst/>
                <a:latin typeface="Sassoon Infant Std" panose="020B0503020103030203" pitchFamily="34" charset="0"/>
                <a:ea typeface="Calibri" panose="020F0502020204030204" pitchFamily="34" charset="0"/>
                <a:cs typeface="Times New Roman" panose="02020603050405020304" pitchFamily="18" charset="0"/>
              </a:rPr>
              <a:t>We use an online journal, Tapestry, to record the children’s achievement in their child-initiated activities. Parent’s/carers are able to add photographs and information to their child’s journal. This enables us to celebrate a child’s achievements at home as well as school.</a:t>
            </a:r>
          </a:p>
        </p:txBody>
      </p:sp>
      <p:pic>
        <p:nvPicPr>
          <p:cNvPr id="7" name="Picture 6">
            <a:extLst>
              <a:ext uri="{FF2B5EF4-FFF2-40B4-BE49-F238E27FC236}">
                <a16:creationId xmlns:a16="http://schemas.microsoft.com/office/drawing/2014/main" id="{8107BEAB-22CA-494C-ADA2-A52CD7E8E1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3089" y="165100"/>
            <a:ext cx="1605182" cy="1589022"/>
          </a:xfrm>
          <a:prstGeom prst="rect">
            <a:avLst/>
          </a:prstGeom>
        </p:spPr>
      </p:pic>
      <p:pic>
        <p:nvPicPr>
          <p:cNvPr id="8" name="Picture 7">
            <a:extLst>
              <a:ext uri="{FF2B5EF4-FFF2-40B4-BE49-F238E27FC236}">
                <a16:creationId xmlns:a16="http://schemas.microsoft.com/office/drawing/2014/main" id="{E0852BB4-2D33-45FD-AD2F-A96F64D93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062" y="214699"/>
            <a:ext cx="1589022" cy="1589022"/>
          </a:xfrm>
          <a:prstGeom prst="rect">
            <a:avLst/>
          </a:prstGeom>
        </p:spPr>
      </p:pic>
    </p:spTree>
    <p:extLst>
      <p:ext uri="{BB962C8B-B14F-4D97-AF65-F5344CB8AC3E}">
        <p14:creationId xmlns:p14="http://schemas.microsoft.com/office/powerpoint/2010/main" val="2890731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5BC131BB-6E0C-445D-BDB0-103A495E85E6}"/>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dirty="0">
                <a:solidFill>
                  <a:srgbClr val="C00000"/>
                </a:solidFill>
                <a:latin typeface="Sassoon Infant Std" panose="020B0503020103030203" pitchFamily="34" charset="0"/>
              </a:rPr>
              <a:t>General Information</a:t>
            </a:r>
          </a:p>
        </p:txBody>
      </p:sp>
      <p:sp>
        <p:nvSpPr>
          <p:cNvPr id="6" name="TextBox 5">
            <a:extLst>
              <a:ext uri="{FF2B5EF4-FFF2-40B4-BE49-F238E27FC236}">
                <a16:creationId xmlns:a16="http://schemas.microsoft.com/office/drawing/2014/main" id="{8A3DE784-7B24-4544-9C89-9103D081EE56}"/>
              </a:ext>
            </a:extLst>
          </p:cNvPr>
          <p:cNvSpPr txBox="1"/>
          <p:nvPr/>
        </p:nvSpPr>
        <p:spPr>
          <a:xfrm>
            <a:off x="318791" y="1803721"/>
            <a:ext cx="11299480" cy="3477875"/>
          </a:xfrm>
          <a:prstGeom prst="rect">
            <a:avLst/>
          </a:prstGeom>
          <a:noFill/>
        </p:spPr>
        <p:txBody>
          <a:bodyPr wrap="square">
            <a:spAutoFit/>
          </a:bodyPr>
          <a:lstStyle/>
          <a:p>
            <a:r>
              <a:rPr lang="en-GB" sz="2000" dirty="0">
                <a:solidFill>
                  <a:srgbClr val="C00000"/>
                </a:solidFill>
                <a:latin typeface="Sassoon Infant Std" panose="020B0503020103030203" pitchFamily="34" charset="0"/>
              </a:rPr>
              <a:t>Children are expected to read at least three times a week. They will be rewarded with house points for doing so. Home books are meant to be easily achievable so that you are able to celebrate the children’s success with them.</a:t>
            </a:r>
          </a:p>
          <a:p>
            <a:endParaRPr lang="en-GB" sz="2000" dirty="0">
              <a:solidFill>
                <a:srgbClr val="C00000"/>
              </a:solidFill>
              <a:latin typeface="Sassoon Infant Std" panose="020B0503020103030203" pitchFamily="34" charset="0"/>
            </a:endParaRPr>
          </a:p>
          <a:p>
            <a:r>
              <a:rPr lang="en-GB" sz="2000" dirty="0">
                <a:solidFill>
                  <a:srgbClr val="C00000"/>
                </a:solidFill>
                <a:latin typeface="Sassoon Infant Std" panose="020B0503020103030203" pitchFamily="34" charset="0"/>
              </a:rPr>
              <a:t>Children will be sent home learning each week that we encourage children to complete. </a:t>
            </a:r>
          </a:p>
          <a:p>
            <a:endParaRPr lang="en-GB" sz="2000" dirty="0">
              <a:solidFill>
                <a:srgbClr val="C00000"/>
              </a:solidFill>
              <a:latin typeface="Sassoon Infant Std" panose="020B0503020103030203" pitchFamily="34" charset="0"/>
            </a:endParaRPr>
          </a:p>
          <a:p>
            <a:r>
              <a:rPr lang="en-GB" sz="2000" dirty="0">
                <a:solidFill>
                  <a:srgbClr val="C00000"/>
                </a:solidFill>
                <a:latin typeface="Sassoon Infant Std" panose="020B0503020103030203" pitchFamily="34" charset="0"/>
              </a:rPr>
              <a:t>Children will receive a snack each day, this will be fruit and/or vegetables. Children should bring a water bottle to school every day, with only water in it.</a:t>
            </a:r>
          </a:p>
          <a:p>
            <a:endParaRPr lang="en-GB" sz="2000" dirty="0">
              <a:solidFill>
                <a:srgbClr val="C00000"/>
              </a:solidFill>
              <a:latin typeface="Sassoon Infant Std" panose="020B0503020103030203" pitchFamily="34" charset="0"/>
            </a:endParaRPr>
          </a:p>
          <a:p>
            <a:r>
              <a:rPr lang="en-GB" sz="2000" dirty="0">
                <a:solidFill>
                  <a:srgbClr val="C00000"/>
                </a:solidFill>
                <a:latin typeface="Sassoon Infant Std" panose="020B0503020103030203" pitchFamily="34" charset="0"/>
              </a:rPr>
              <a:t>All children are entitled to a free school meal everyday up until Year Two. They can also bring a healthy packed lunch. We are a strictly nut free school.</a:t>
            </a:r>
          </a:p>
        </p:txBody>
      </p:sp>
      <p:pic>
        <p:nvPicPr>
          <p:cNvPr id="7" name="Picture 6">
            <a:extLst>
              <a:ext uri="{FF2B5EF4-FFF2-40B4-BE49-F238E27FC236}">
                <a16:creationId xmlns:a16="http://schemas.microsoft.com/office/drawing/2014/main" id="{8107BEAB-22CA-494C-ADA2-A52CD7E8E1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3089" y="165100"/>
            <a:ext cx="1605182" cy="1589022"/>
          </a:xfrm>
          <a:prstGeom prst="rect">
            <a:avLst/>
          </a:prstGeom>
        </p:spPr>
      </p:pic>
      <p:pic>
        <p:nvPicPr>
          <p:cNvPr id="8" name="Picture 7">
            <a:extLst>
              <a:ext uri="{FF2B5EF4-FFF2-40B4-BE49-F238E27FC236}">
                <a16:creationId xmlns:a16="http://schemas.microsoft.com/office/drawing/2014/main" id="{E0852BB4-2D33-45FD-AD2F-A96F64D93A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8062" y="214699"/>
            <a:ext cx="1589022" cy="1589022"/>
          </a:xfrm>
          <a:prstGeom prst="rect">
            <a:avLst/>
          </a:prstGeom>
        </p:spPr>
      </p:pic>
    </p:spTree>
    <p:extLst>
      <p:ext uri="{BB962C8B-B14F-4D97-AF65-F5344CB8AC3E}">
        <p14:creationId xmlns:p14="http://schemas.microsoft.com/office/powerpoint/2010/main" val="25348732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32439CD-5735-4C5D-AE03-5C7EA431B119}"/>
              </a:ext>
            </a:extLst>
          </p:cNvPr>
          <p:cNvPicPr>
            <a:picLocks noChangeAspect="1"/>
          </p:cNvPicPr>
          <p:nvPr/>
        </p:nvPicPr>
        <p:blipFill>
          <a:blip r:embed="rId2"/>
          <a:stretch>
            <a:fillRect/>
          </a:stretch>
        </p:blipFill>
        <p:spPr>
          <a:xfrm>
            <a:off x="69297" y="2988037"/>
            <a:ext cx="2153397" cy="1274656"/>
          </a:xfrm>
          <a:prstGeom prst="rect">
            <a:avLst/>
          </a:prstGeom>
        </p:spPr>
      </p:pic>
      <p:pic>
        <p:nvPicPr>
          <p:cNvPr id="8" name="Picture 7">
            <a:extLst>
              <a:ext uri="{FF2B5EF4-FFF2-40B4-BE49-F238E27FC236}">
                <a16:creationId xmlns:a16="http://schemas.microsoft.com/office/drawing/2014/main" id="{68D92AAB-78CC-49AC-8AE7-0AB2CC05E6B6}"/>
              </a:ext>
            </a:extLst>
          </p:cNvPr>
          <p:cNvPicPr>
            <a:picLocks noChangeAspect="1"/>
          </p:cNvPicPr>
          <p:nvPr/>
        </p:nvPicPr>
        <p:blipFill rotWithShape="1">
          <a:blip r:embed="rId3"/>
          <a:srcRect l="49310" t="18954"/>
          <a:stretch/>
        </p:blipFill>
        <p:spPr>
          <a:xfrm>
            <a:off x="80109" y="4015017"/>
            <a:ext cx="2153397" cy="1271739"/>
          </a:xfrm>
          <a:prstGeom prst="rect">
            <a:avLst/>
          </a:prstGeom>
        </p:spPr>
      </p:pic>
      <p:pic>
        <p:nvPicPr>
          <p:cNvPr id="9" name="Picture 8">
            <a:extLst>
              <a:ext uri="{FF2B5EF4-FFF2-40B4-BE49-F238E27FC236}">
                <a16:creationId xmlns:a16="http://schemas.microsoft.com/office/drawing/2014/main" id="{FE59E02E-A3C3-4FA5-9016-5567F0619852}"/>
              </a:ext>
            </a:extLst>
          </p:cNvPr>
          <p:cNvPicPr>
            <a:picLocks noChangeAspect="1"/>
          </p:cNvPicPr>
          <p:nvPr/>
        </p:nvPicPr>
        <p:blipFill>
          <a:blip r:embed="rId4"/>
          <a:stretch>
            <a:fillRect/>
          </a:stretch>
        </p:blipFill>
        <p:spPr>
          <a:xfrm>
            <a:off x="80110" y="5075272"/>
            <a:ext cx="2138835" cy="1271739"/>
          </a:xfrm>
          <a:prstGeom prst="rect">
            <a:avLst/>
          </a:prstGeom>
        </p:spPr>
      </p:pic>
      <p:pic>
        <p:nvPicPr>
          <p:cNvPr id="10" name="Picture 2" descr="Gold Star Fanfare Achievement Trophy 185mm (7.25&quot;) | TrophyMaster UK">
            <a:extLst>
              <a:ext uri="{FF2B5EF4-FFF2-40B4-BE49-F238E27FC236}">
                <a16:creationId xmlns:a16="http://schemas.microsoft.com/office/drawing/2014/main" id="{576DC0A5-DDB6-43E5-B070-1CFA453FCCBD}"/>
              </a:ext>
            </a:extLst>
          </p:cNvPr>
          <p:cNvPicPr>
            <a:picLocks noChangeAspect="1" noChangeArrowheads="1"/>
          </p:cNvPicPr>
          <p:nvPr/>
        </p:nvPicPr>
        <p:blipFill rotWithShape="1">
          <a:blip r:embed="rId5" cstate="print">
            <a:extLst>
              <a:ext uri="{BEBA8EAE-BF5A-486C-A8C5-ECC9F3942E4B}">
                <a14:imgProps xmlns:a14="http://schemas.microsoft.com/office/drawing/2010/main">
                  <a14:imgLayer r:embed="rId6">
                    <a14:imgEffect>
                      <a14:backgroundRemoval t="4200" b="98200" l="10000" r="90000">
                        <a14:foregroundMark x1="57700" y1="9600" x2="62200" y2="4200"/>
                        <a14:foregroundMark x1="62200" y1="4200" x2="64300" y2="10600"/>
                        <a14:foregroundMark x1="28800" y1="89400" x2="35100" y2="94600"/>
                        <a14:foregroundMark x1="35100" y1="94600" x2="50100" y2="98200"/>
                        <a14:foregroundMark x1="50100" y1="98200" x2="62000" y2="89100"/>
                      </a14:backgroundRemoval>
                    </a14:imgEffect>
                  </a14:imgLayer>
                </a14:imgProps>
              </a:ext>
              <a:ext uri="{28A0092B-C50C-407E-A947-70E740481C1C}">
                <a14:useLocalDpi xmlns:a14="http://schemas.microsoft.com/office/drawing/2010/main" val="0"/>
              </a:ext>
            </a:extLst>
          </a:blip>
          <a:srcRect b="2945"/>
          <a:stretch/>
        </p:blipFill>
        <p:spPr bwMode="auto">
          <a:xfrm>
            <a:off x="321768" y="1912145"/>
            <a:ext cx="1566158" cy="152004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2">
            <a:extLst>
              <a:ext uri="{FF2B5EF4-FFF2-40B4-BE49-F238E27FC236}">
                <a16:creationId xmlns:a16="http://schemas.microsoft.com/office/drawing/2014/main" id="{61BF46A6-5F7B-4F60-8F00-8970939C7A9B}"/>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6000" u="sng" dirty="0">
                <a:solidFill>
                  <a:srgbClr val="C00000"/>
                </a:solidFill>
                <a:latin typeface="Sassoon Infant Std" panose="020B0503020103030203" pitchFamily="34" charset="0"/>
              </a:rPr>
              <a:t>Holy Trinity Rewards</a:t>
            </a:r>
          </a:p>
        </p:txBody>
      </p:sp>
      <p:sp>
        <p:nvSpPr>
          <p:cNvPr id="5" name="TextBox 4">
            <a:extLst>
              <a:ext uri="{FF2B5EF4-FFF2-40B4-BE49-F238E27FC236}">
                <a16:creationId xmlns:a16="http://schemas.microsoft.com/office/drawing/2014/main" id="{DC9EBF46-0C80-492A-B65B-FF1AFFAB372A}"/>
              </a:ext>
            </a:extLst>
          </p:cNvPr>
          <p:cNvSpPr txBox="1"/>
          <p:nvPr/>
        </p:nvSpPr>
        <p:spPr>
          <a:xfrm>
            <a:off x="213833" y="2131335"/>
            <a:ext cx="1839091" cy="4247317"/>
          </a:xfrm>
          <a:prstGeom prst="rect">
            <a:avLst/>
          </a:prstGeom>
          <a:noFill/>
        </p:spPr>
        <p:txBody>
          <a:bodyPr wrap="square" rtlCol="0">
            <a:spAutoFit/>
          </a:bodyPr>
          <a:lstStyle/>
          <a:p>
            <a:pPr algn="ctr"/>
            <a:r>
              <a:rPr lang="en-GB" dirty="0">
                <a:latin typeface="Sassoon Infant Std" panose="020B0503020103030203" pitchFamily="34" charset="0"/>
              </a:rPr>
              <a:t>Holy Trinity Champion – 5hps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Gold – 3hps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Silver – 2hps</a:t>
            </a: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endParaRPr lang="en-GB" dirty="0">
              <a:latin typeface="Sassoon Infant Std" panose="020B0503020103030203" pitchFamily="34" charset="0"/>
            </a:endParaRPr>
          </a:p>
          <a:p>
            <a:pPr algn="ctr"/>
            <a:r>
              <a:rPr lang="en-GB" dirty="0">
                <a:latin typeface="Sassoon Infant Std" panose="020B0503020103030203" pitchFamily="34" charset="0"/>
              </a:rPr>
              <a:t>Bronze – 1hp</a:t>
            </a:r>
          </a:p>
          <a:p>
            <a:pPr algn="ctr"/>
            <a:endParaRPr lang="en-GB" dirty="0">
              <a:latin typeface="Sassoon Infant Std" panose="020B0503020103030203" pitchFamily="34" charset="0"/>
            </a:endParaRPr>
          </a:p>
        </p:txBody>
      </p:sp>
      <p:sp>
        <p:nvSpPr>
          <p:cNvPr id="6" name="TextBox 5">
            <a:extLst>
              <a:ext uri="{FF2B5EF4-FFF2-40B4-BE49-F238E27FC236}">
                <a16:creationId xmlns:a16="http://schemas.microsoft.com/office/drawing/2014/main" id="{B8E66CA6-2D0D-471B-BEBC-338DFB70EEF4}"/>
              </a:ext>
            </a:extLst>
          </p:cNvPr>
          <p:cNvSpPr txBox="1"/>
          <p:nvPr/>
        </p:nvSpPr>
        <p:spPr>
          <a:xfrm>
            <a:off x="2222694" y="1185732"/>
            <a:ext cx="9766285" cy="5262979"/>
          </a:xfrm>
          <a:prstGeom prst="rect">
            <a:avLst/>
          </a:prstGeom>
          <a:noFill/>
        </p:spPr>
        <p:txBody>
          <a:bodyPr wrap="square">
            <a:spAutoFit/>
          </a:bodyPr>
          <a:lstStyle/>
          <a:p>
            <a:r>
              <a:rPr lang="en-GB" sz="2400" dirty="0">
                <a:solidFill>
                  <a:srgbClr val="C00000"/>
                </a:solidFill>
                <a:latin typeface="Sassoon Infant Std" panose="020B0503020103030203" pitchFamily="34" charset="0"/>
              </a:rPr>
              <a:t>All children start the day on Bronze. </a:t>
            </a:r>
          </a:p>
          <a:p>
            <a:endParaRPr lang="en-GB" sz="2400" dirty="0">
              <a:solidFill>
                <a:srgbClr val="C00000"/>
              </a:solidFill>
              <a:latin typeface="Sassoon Infant Std" panose="020B0503020103030203" pitchFamily="34" charset="0"/>
            </a:endParaRPr>
          </a:p>
          <a:p>
            <a:r>
              <a:rPr lang="en-GB" sz="2400" dirty="0">
                <a:solidFill>
                  <a:srgbClr val="C00000"/>
                </a:solidFill>
                <a:latin typeface="Sassoon Infant Std" panose="020B0503020103030203" pitchFamily="34" charset="0"/>
              </a:rPr>
              <a:t>They are removed from Bronze if after a verbal warning they are still not responding and doing the right thing or if they have deliberately hurt another child.</a:t>
            </a:r>
          </a:p>
          <a:p>
            <a:endParaRPr lang="en-GB" sz="2400" dirty="0">
              <a:solidFill>
                <a:srgbClr val="C00000"/>
              </a:solidFill>
              <a:latin typeface="Sassoon Infant Std" panose="020B0503020103030203" pitchFamily="34" charset="0"/>
            </a:endParaRPr>
          </a:p>
          <a:p>
            <a:r>
              <a:rPr lang="en-GB" sz="2400" dirty="0">
                <a:solidFill>
                  <a:srgbClr val="C00000"/>
                </a:solidFill>
                <a:latin typeface="Sassoon Infant Std" panose="020B0503020103030203" pitchFamily="34" charset="0"/>
              </a:rPr>
              <a:t>Children can progress to silver, gold and HT champion during the day through showing good effort, achievement or acts of kindness.</a:t>
            </a:r>
          </a:p>
          <a:p>
            <a:endParaRPr lang="en-GB" sz="2400" dirty="0">
              <a:solidFill>
                <a:srgbClr val="C00000"/>
              </a:solidFill>
              <a:latin typeface="Sassoon Infant Std" panose="020B0503020103030203" pitchFamily="34" charset="0"/>
            </a:endParaRPr>
          </a:p>
          <a:p>
            <a:r>
              <a:rPr lang="en-GB" sz="2400" dirty="0">
                <a:solidFill>
                  <a:srgbClr val="C00000"/>
                </a:solidFill>
                <a:latin typeface="Sassoon Infant Std" panose="020B0503020103030203" pitchFamily="34" charset="0"/>
              </a:rPr>
              <a:t>House points are awarded at the end of the day according to where they finish on the chart.</a:t>
            </a:r>
          </a:p>
          <a:p>
            <a:endParaRPr lang="en-GB" sz="2400" dirty="0">
              <a:solidFill>
                <a:srgbClr val="C00000"/>
              </a:solidFill>
              <a:latin typeface="Sassoon Infant Std" panose="020B0503020103030203" pitchFamily="34" charset="0"/>
            </a:endParaRPr>
          </a:p>
          <a:p>
            <a:r>
              <a:rPr lang="en-GB" sz="2400" dirty="0">
                <a:solidFill>
                  <a:srgbClr val="C00000"/>
                </a:solidFill>
                <a:latin typeface="Sassoon Infant Std" panose="020B0503020103030203" pitchFamily="34" charset="0"/>
              </a:rPr>
              <a:t>Children also have opportunities to earn House points by meeting other class expectations.  </a:t>
            </a:r>
          </a:p>
        </p:txBody>
      </p:sp>
      <p:pic>
        <p:nvPicPr>
          <p:cNvPr id="11" name="Picture 10">
            <a:extLst>
              <a:ext uri="{FF2B5EF4-FFF2-40B4-BE49-F238E27FC236}">
                <a16:creationId xmlns:a16="http://schemas.microsoft.com/office/drawing/2014/main" id="{5D56147B-BB6D-4608-8464-A29CFF45AA2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12" name="Picture 11">
            <a:extLst>
              <a:ext uri="{FF2B5EF4-FFF2-40B4-BE49-F238E27FC236}">
                <a16:creationId xmlns:a16="http://schemas.microsoft.com/office/drawing/2014/main" id="{9C68930B-BC3C-4B5E-A5A7-0B7682A04FE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extLst>
      <p:ext uri="{BB962C8B-B14F-4D97-AF65-F5344CB8AC3E}">
        <p14:creationId xmlns:p14="http://schemas.microsoft.com/office/powerpoint/2010/main" val="30577909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1BF46A6-5F7B-4F60-8F00-8970939C7A9B}"/>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5400" u="sng" dirty="0">
                <a:solidFill>
                  <a:srgbClr val="C00000"/>
                </a:solidFill>
                <a:latin typeface="Sassoon Infant Std" panose="020B0503020103030203" pitchFamily="34" charset="0"/>
              </a:rPr>
              <a:t>What is EYFS?</a:t>
            </a:r>
          </a:p>
        </p:txBody>
      </p:sp>
      <p:pic>
        <p:nvPicPr>
          <p:cNvPr id="11" name="Picture 10">
            <a:extLst>
              <a:ext uri="{FF2B5EF4-FFF2-40B4-BE49-F238E27FC236}">
                <a16:creationId xmlns:a16="http://schemas.microsoft.com/office/drawing/2014/main" id="{5D56147B-BB6D-4608-8464-A29CFF45A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12" name="Picture 11">
            <a:extLst>
              <a:ext uri="{FF2B5EF4-FFF2-40B4-BE49-F238E27FC236}">
                <a16:creationId xmlns:a16="http://schemas.microsoft.com/office/drawing/2014/main" id="{9C68930B-BC3C-4B5E-A5A7-0B7682A04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
        <p:nvSpPr>
          <p:cNvPr id="2" name="TextBox 1">
            <a:extLst>
              <a:ext uri="{FF2B5EF4-FFF2-40B4-BE49-F238E27FC236}">
                <a16:creationId xmlns:a16="http://schemas.microsoft.com/office/drawing/2014/main" id="{702088F3-B4A8-4BF5-BC12-529374353232}"/>
              </a:ext>
            </a:extLst>
          </p:cNvPr>
          <p:cNvSpPr txBox="1"/>
          <p:nvPr/>
        </p:nvSpPr>
        <p:spPr>
          <a:xfrm>
            <a:off x="372356" y="1928099"/>
            <a:ext cx="11420530" cy="2308324"/>
          </a:xfrm>
          <a:prstGeom prst="rect">
            <a:avLst/>
          </a:prstGeom>
          <a:noFill/>
        </p:spPr>
        <p:txBody>
          <a:bodyPr wrap="square" rtlCol="0">
            <a:spAutoFit/>
          </a:bodyPr>
          <a:lstStyle/>
          <a:p>
            <a:pPr marL="342900" indent="-342900" eaLnBrk="1" hangingPunct="1">
              <a:buFont typeface="Arial" panose="020B0604020202020204" pitchFamily="34" charset="0"/>
              <a:buChar char="•"/>
            </a:pPr>
            <a:r>
              <a:rPr lang="en-GB" altLang="en-US" sz="2400" dirty="0">
                <a:solidFill>
                  <a:srgbClr val="C00000"/>
                </a:solidFill>
                <a:latin typeface="Sassoon Infant Std" panose="020B0503020103030203" pitchFamily="34" charset="0"/>
              </a:rPr>
              <a:t>The EYFS is a curriculum for all Early Years settings from birth to 5.</a:t>
            </a:r>
          </a:p>
          <a:p>
            <a:pPr marL="342900" indent="-342900" eaLnBrk="1" hangingPunct="1">
              <a:buFont typeface="Arial" panose="020B0604020202020204" pitchFamily="34" charset="0"/>
              <a:buChar char="•"/>
            </a:pPr>
            <a:r>
              <a:rPr lang="en-GB" altLang="en-US" sz="2400" dirty="0">
                <a:solidFill>
                  <a:srgbClr val="C00000"/>
                </a:solidFill>
                <a:latin typeface="Sassoon Infant Std" panose="020B0503020103030203" pitchFamily="34" charset="0"/>
              </a:rPr>
              <a:t>The EYFS prepares children for learning in their future school life.</a:t>
            </a:r>
          </a:p>
          <a:p>
            <a:pPr marL="342900" indent="-342900" eaLnBrk="1" hangingPunct="1">
              <a:buFont typeface="Arial" panose="020B0604020202020204" pitchFamily="34" charset="0"/>
              <a:buChar char="•"/>
            </a:pPr>
            <a:r>
              <a:rPr lang="en-GB" altLang="en-US" sz="2400" dirty="0">
                <a:solidFill>
                  <a:srgbClr val="C00000"/>
                </a:solidFill>
                <a:latin typeface="Sassoon Infant Std" panose="020B0503020103030203" pitchFamily="34" charset="0"/>
              </a:rPr>
              <a:t>The EYFS begins when a child attends a nursery or pre-school setting or if  they are cared for by a childminder.</a:t>
            </a:r>
          </a:p>
          <a:p>
            <a:pPr marL="342900" indent="-342900" eaLnBrk="1" hangingPunct="1">
              <a:buFont typeface="Arial" panose="020B0604020202020204" pitchFamily="34" charset="0"/>
              <a:buChar char="•"/>
            </a:pPr>
            <a:r>
              <a:rPr lang="en-GB" altLang="en-US" sz="2400" dirty="0">
                <a:solidFill>
                  <a:srgbClr val="C00000"/>
                </a:solidFill>
                <a:latin typeface="Sassoon Infant Std" panose="020B0503020103030203" pitchFamily="34" charset="0"/>
              </a:rPr>
              <a:t>The final stages of the EYFS are planned for when your child is in a Reception class of a primary school</a:t>
            </a:r>
            <a:r>
              <a:rPr lang="en-GB" altLang="en-US" sz="2400" dirty="0">
                <a:latin typeface="Tempus Sans ITC" panose="04020404030D07020202" pitchFamily="82" charset="0"/>
              </a:rPr>
              <a:t>.</a:t>
            </a:r>
          </a:p>
        </p:txBody>
      </p:sp>
    </p:spTree>
    <p:extLst>
      <p:ext uri="{BB962C8B-B14F-4D97-AF65-F5344CB8AC3E}">
        <p14:creationId xmlns:p14="http://schemas.microsoft.com/office/powerpoint/2010/main" val="20728767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1BF46A6-5F7B-4F60-8F00-8970939C7A9B}"/>
              </a:ext>
            </a:extLst>
          </p:cNvPr>
          <p:cNvSpPr txBox="1">
            <a:spLocks/>
          </p:cNvSpPr>
          <p:nvPr/>
        </p:nvSpPr>
        <p:spPr>
          <a:xfrm>
            <a:off x="1878174" y="354750"/>
            <a:ext cx="840889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u="sng" dirty="0">
                <a:solidFill>
                  <a:srgbClr val="C00000"/>
                </a:solidFill>
                <a:latin typeface="Sassoon Infant Std" panose="020B0503020103030203" pitchFamily="34" charset="0"/>
              </a:rPr>
              <a:t>Areas of Learning and Development</a:t>
            </a:r>
          </a:p>
        </p:txBody>
      </p:sp>
      <p:pic>
        <p:nvPicPr>
          <p:cNvPr id="11" name="Picture 10">
            <a:extLst>
              <a:ext uri="{FF2B5EF4-FFF2-40B4-BE49-F238E27FC236}">
                <a16:creationId xmlns:a16="http://schemas.microsoft.com/office/drawing/2014/main" id="{5D56147B-BB6D-4608-8464-A29CFF45A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12" name="Picture 11">
            <a:extLst>
              <a:ext uri="{FF2B5EF4-FFF2-40B4-BE49-F238E27FC236}">
                <a16:creationId xmlns:a16="http://schemas.microsoft.com/office/drawing/2014/main" id="{9C68930B-BC3C-4B5E-A5A7-0B7682A04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
        <p:nvSpPr>
          <p:cNvPr id="2" name="TextBox 1">
            <a:extLst>
              <a:ext uri="{FF2B5EF4-FFF2-40B4-BE49-F238E27FC236}">
                <a16:creationId xmlns:a16="http://schemas.microsoft.com/office/drawing/2014/main" id="{702088F3-B4A8-4BF5-BC12-529374353232}"/>
              </a:ext>
            </a:extLst>
          </p:cNvPr>
          <p:cNvSpPr txBox="1"/>
          <p:nvPr/>
        </p:nvSpPr>
        <p:spPr>
          <a:xfrm>
            <a:off x="372356" y="1928099"/>
            <a:ext cx="11420530" cy="4154984"/>
          </a:xfrm>
          <a:prstGeom prst="rect">
            <a:avLst/>
          </a:prstGeom>
          <a:noFill/>
        </p:spPr>
        <p:txBody>
          <a:bodyPr wrap="square" rtlCol="0">
            <a:spAutoFit/>
          </a:bodyPr>
          <a:lstStyle/>
          <a:p>
            <a:pPr algn="ctr" eaLnBrk="1" hangingPunct="1">
              <a:buFontTx/>
              <a:buNone/>
            </a:pPr>
            <a:r>
              <a:rPr lang="en-GB" altLang="en-US" sz="2400" dirty="0">
                <a:solidFill>
                  <a:srgbClr val="C00000"/>
                </a:solidFill>
                <a:latin typeface="Sassoon Infant Std" panose="020B0503020103030203" pitchFamily="34" charset="0"/>
              </a:rPr>
              <a:t>There are seven areas of development.</a:t>
            </a:r>
          </a:p>
          <a:p>
            <a:pPr algn="ctr" eaLnBrk="1" hangingPunct="1">
              <a:buFontTx/>
              <a:buNone/>
            </a:pPr>
            <a:endParaRPr lang="en-GB" altLang="en-US" sz="2400" dirty="0">
              <a:solidFill>
                <a:srgbClr val="C00000"/>
              </a:solidFill>
              <a:latin typeface="Sassoon Infant Std" panose="020B0503020103030203" pitchFamily="34" charset="0"/>
            </a:endParaRPr>
          </a:p>
          <a:p>
            <a:pPr algn="ctr" eaLnBrk="1" hangingPunct="1">
              <a:buFontTx/>
              <a:buNone/>
            </a:pPr>
            <a:r>
              <a:rPr lang="en-GB" altLang="en-US" sz="2400" b="1" u="sng" dirty="0">
                <a:solidFill>
                  <a:srgbClr val="C00000"/>
                </a:solidFill>
                <a:latin typeface="Sassoon Infant Std" panose="020B0503020103030203" pitchFamily="34" charset="0"/>
              </a:rPr>
              <a:t>Three Prime</a:t>
            </a:r>
          </a:p>
          <a:p>
            <a:pPr algn="ctr" eaLnBrk="1" hangingPunct="1">
              <a:buFontTx/>
              <a:buNone/>
            </a:pPr>
            <a:r>
              <a:rPr lang="en-GB" altLang="en-US" sz="2400" dirty="0">
                <a:solidFill>
                  <a:srgbClr val="C00000"/>
                </a:solidFill>
                <a:latin typeface="Sassoon Infant Std" panose="020B0503020103030203" pitchFamily="34" charset="0"/>
              </a:rPr>
              <a:t>Personal social and emotional development</a:t>
            </a:r>
          </a:p>
          <a:p>
            <a:pPr algn="ctr" eaLnBrk="1" hangingPunct="1">
              <a:buFontTx/>
              <a:buNone/>
            </a:pPr>
            <a:r>
              <a:rPr lang="en-GB" altLang="en-US" sz="2400" dirty="0">
                <a:solidFill>
                  <a:srgbClr val="C00000"/>
                </a:solidFill>
                <a:latin typeface="Sassoon Infant Std" panose="020B0503020103030203" pitchFamily="34" charset="0"/>
              </a:rPr>
              <a:t>Physical Development </a:t>
            </a:r>
          </a:p>
          <a:p>
            <a:pPr algn="ctr" eaLnBrk="1" hangingPunct="1">
              <a:buFontTx/>
              <a:buNone/>
            </a:pPr>
            <a:r>
              <a:rPr lang="en-GB" altLang="en-US" sz="2400" dirty="0">
                <a:solidFill>
                  <a:srgbClr val="C00000"/>
                </a:solidFill>
                <a:latin typeface="Sassoon Infant Std" panose="020B0503020103030203" pitchFamily="34" charset="0"/>
              </a:rPr>
              <a:t>Communication and language</a:t>
            </a:r>
          </a:p>
          <a:p>
            <a:pPr algn="ctr" eaLnBrk="1" hangingPunct="1">
              <a:buFontTx/>
              <a:buNone/>
            </a:pPr>
            <a:endParaRPr lang="en-GB" altLang="en-US" sz="2400" dirty="0">
              <a:solidFill>
                <a:srgbClr val="C00000"/>
              </a:solidFill>
              <a:latin typeface="Sassoon Infant Std" panose="020B0503020103030203" pitchFamily="34" charset="0"/>
            </a:endParaRPr>
          </a:p>
          <a:p>
            <a:pPr algn="ctr" eaLnBrk="1" hangingPunct="1">
              <a:buFontTx/>
              <a:buNone/>
            </a:pPr>
            <a:r>
              <a:rPr lang="en-GB" altLang="en-US" sz="2400" b="1" u="sng" dirty="0">
                <a:solidFill>
                  <a:srgbClr val="C00000"/>
                </a:solidFill>
                <a:latin typeface="Sassoon Infant Std" panose="020B0503020103030203" pitchFamily="34" charset="0"/>
              </a:rPr>
              <a:t>Four  Specific </a:t>
            </a:r>
          </a:p>
          <a:p>
            <a:pPr algn="ctr" eaLnBrk="1" hangingPunct="1">
              <a:buFontTx/>
              <a:buNone/>
            </a:pPr>
            <a:r>
              <a:rPr lang="en-GB" altLang="en-US" sz="2400" dirty="0">
                <a:solidFill>
                  <a:srgbClr val="C00000"/>
                </a:solidFill>
                <a:latin typeface="Sassoon Infant Std" panose="020B0503020103030203" pitchFamily="34" charset="0"/>
              </a:rPr>
              <a:t>        Literacy       Mathematics</a:t>
            </a:r>
          </a:p>
          <a:p>
            <a:pPr algn="ctr" eaLnBrk="1" hangingPunct="1">
              <a:buFontTx/>
              <a:buNone/>
            </a:pPr>
            <a:r>
              <a:rPr lang="en-GB" altLang="en-US" sz="2400" dirty="0">
                <a:solidFill>
                  <a:srgbClr val="C00000"/>
                </a:solidFill>
                <a:latin typeface="Sassoon Infant Std" panose="020B0503020103030203" pitchFamily="34" charset="0"/>
              </a:rPr>
              <a:t>Understanding the world	Expressive arts and design</a:t>
            </a:r>
          </a:p>
          <a:p>
            <a:pPr marL="342900" indent="-342900" eaLnBrk="1" hangingPunct="1">
              <a:buFont typeface="Arial" panose="020B0604020202020204" pitchFamily="34" charset="0"/>
              <a:buChar char="•"/>
            </a:pPr>
            <a:endParaRPr lang="en-GB" altLang="en-US" sz="2400" dirty="0">
              <a:latin typeface="Tempus Sans ITC" panose="04020404030D07020202" pitchFamily="82" charset="0"/>
            </a:endParaRPr>
          </a:p>
        </p:txBody>
      </p:sp>
    </p:spTree>
    <p:extLst>
      <p:ext uri="{BB962C8B-B14F-4D97-AF65-F5344CB8AC3E}">
        <p14:creationId xmlns:p14="http://schemas.microsoft.com/office/powerpoint/2010/main" val="19761130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1BF46A6-5F7B-4F60-8F00-8970939C7A9B}"/>
              </a:ext>
            </a:extLst>
          </p:cNvPr>
          <p:cNvSpPr txBox="1">
            <a:spLocks/>
          </p:cNvSpPr>
          <p:nvPr/>
        </p:nvSpPr>
        <p:spPr>
          <a:xfrm>
            <a:off x="1878174" y="354750"/>
            <a:ext cx="840889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u="sng" dirty="0">
                <a:solidFill>
                  <a:srgbClr val="C00000"/>
                </a:solidFill>
                <a:latin typeface="Sassoon Infant Std" panose="020B0503020103030203" pitchFamily="34" charset="0"/>
              </a:rPr>
              <a:t>Personal, Social and Emotional Development</a:t>
            </a:r>
          </a:p>
        </p:txBody>
      </p:sp>
      <p:pic>
        <p:nvPicPr>
          <p:cNvPr id="11" name="Picture 10">
            <a:extLst>
              <a:ext uri="{FF2B5EF4-FFF2-40B4-BE49-F238E27FC236}">
                <a16:creationId xmlns:a16="http://schemas.microsoft.com/office/drawing/2014/main" id="{5D56147B-BB6D-4608-8464-A29CFF45A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12" name="Picture 11">
            <a:extLst>
              <a:ext uri="{FF2B5EF4-FFF2-40B4-BE49-F238E27FC236}">
                <a16:creationId xmlns:a16="http://schemas.microsoft.com/office/drawing/2014/main" id="{9C68930B-BC3C-4B5E-A5A7-0B7682A04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
        <p:nvSpPr>
          <p:cNvPr id="2" name="TextBox 1">
            <a:extLst>
              <a:ext uri="{FF2B5EF4-FFF2-40B4-BE49-F238E27FC236}">
                <a16:creationId xmlns:a16="http://schemas.microsoft.com/office/drawing/2014/main" id="{702088F3-B4A8-4BF5-BC12-529374353232}"/>
              </a:ext>
            </a:extLst>
          </p:cNvPr>
          <p:cNvSpPr txBox="1"/>
          <p:nvPr/>
        </p:nvSpPr>
        <p:spPr>
          <a:xfrm>
            <a:off x="372356" y="1928099"/>
            <a:ext cx="11420530" cy="3046988"/>
          </a:xfrm>
          <a:prstGeom prst="rect">
            <a:avLst/>
          </a:prstGeom>
          <a:noFill/>
        </p:spPr>
        <p:txBody>
          <a:bodyPr wrap="square" rtlCol="0">
            <a:spAutoFit/>
          </a:bodyPr>
          <a:lstStyle/>
          <a:p>
            <a:pPr marL="342900" indent="-3429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Making friends.</a:t>
            </a:r>
          </a:p>
          <a:p>
            <a:pPr marL="342900" indent="-3429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Learning rules.</a:t>
            </a:r>
          </a:p>
          <a:p>
            <a:pPr marL="342900" indent="-3429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 Learning daily routines.</a:t>
            </a:r>
          </a:p>
          <a:p>
            <a:pPr marL="342900" indent="-3429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Learning about other cultures and respect.</a:t>
            </a:r>
          </a:p>
          <a:p>
            <a:pPr marL="342900" indent="-3429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Understanding boundaries.</a:t>
            </a:r>
          </a:p>
          <a:p>
            <a:pPr marL="342900" indent="-3429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Making relationships with adults.</a:t>
            </a:r>
          </a:p>
        </p:txBody>
      </p:sp>
    </p:spTree>
    <p:extLst>
      <p:ext uri="{BB962C8B-B14F-4D97-AF65-F5344CB8AC3E}">
        <p14:creationId xmlns:p14="http://schemas.microsoft.com/office/powerpoint/2010/main" val="23290603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1BF46A6-5F7B-4F60-8F00-8970939C7A9B}"/>
              </a:ext>
            </a:extLst>
          </p:cNvPr>
          <p:cNvSpPr txBox="1">
            <a:spLocks/>
          </p:cNvSpPr>
          <p:nvPr/>
        </p:nvSpPr>
        <p:spPr>
          <a:xfrm>
            <a:off x="1878174" y="354750"/>
            <a:ext cx="8408894"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u="sng" dirty="0">
                <a:solidFill>
                  <a:srgbClr val="C00000"/>
                </a:solidFill>
                <a:latin typeface="Sassoon Infant Std" panose="020B0503020103030203" pitchFamily="34" charset="0"/>
              </a:rPr>
              <a:t>How Can You Help at Home?</a:t>
            </a:r>
          </a:p>
        </p:txBody>
      </p:sp>
      <p:pic>
        <p:nvPicPr>
          <p:cNvPr id="11" name="Picture 10">
            <a:extLst>
              <a:ext uri="{FF2B5EF4-FFF2-40B4-BE49-F238E27FC236}">
                <a16:creationId xmlns:a16="http://schemas.microsoft.com/office/drawing/2014/main" id="{5D56147B-BB6D-4608-8464-A29CFF45A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12" name="Picture 11">
            <a:extLst>
              <a:ext uri="{FF2B5EF4-FFF2-40B4-BE49-F238E27FC236}">
                <a16:creationId xmlns:a16="http://schemas.microsoft.com/office/drawing/2014/main" id="{9C68930B-BC3C-4B5E-A5A7-0B7682A04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
        <p:nvSpPr>
          <p:cNvPr id="2" name="TextBox 1">
            <a:extLst>
              <a:ext uri="{FF2B5EF4-FFF2-40B4-BE49-F238E27FC236}">
                <a16:creationId xmlns:a16="http://schemas.microsoft.com/office/drawing/2014/main" id="{702088F3-B4A8-4BF5-BC12-529374353232}"/>
              </a:ext>
            </a:extLst>
          </p:cNvPr>
          <p:cNvSpPr txBox="1"/>
          <p:nvPr/>
        </p:nvSpPr>
        <p:spPr>
          <a:xfrm>
            <a:off x="372356" y="1928099"/>
            <a:ext cx="11420530" cy="3046988"/>
          </a:xfrm>
          <a:prstGeom prst="rect">
            <a:avLst/>
          </a:prstGeom>
          <a:noFill/>
        </p:spPr>
        <p:txBody>
          <a:bodyPr wrap="square" rtlCol="0">
            <a:spAutoFit/>
          </a:bodyPr>
          <a:lstStyle/>
          <a:p>
            <a:pPr marL="457200" indent="-4572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Support your child to respond to different activities and events talking about their feelings.</a:t>
            </a:r>
          </a:p>
          <a:p>
            <a:pPr marL="457200" indent="-4572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Play games which encourage sharing and turn taking which will help your child to build their social skills.</a:t>
            </a:r>
          </a:p>
          <a:p>
            <a:pPr marL="457200" indent="-457200" eaLnBrk="1" hangingPunct="1">
              <a:buFont typeface="Arial" panose="020B0604020202020204" pitchFamily="34" charset="0"/>
              <a:buChar char="•"/>
            </a:pPr>
            <a:r>
              <a:rPr lang="en-GB" altLang="en-US" sz="3200" dirty="0">
                <a:solidFill>
                  <a:srgbClr val="C00000"/>
                </a:solidFill>
                <a:latin typeface="Sassoon Infant Std" panose="020B0503020103030203" pitchFamily="34" charset="0"/>
              </a:rPr>
              <a:t>Teach  them to use the toilet independently, dress themselves and use a knife and fork.</a:t>
            </a:r>
          </a:p>
        </p:txBody>
      </p:sp>
    </p:spTree>
    <p:extLst>
      <p:ext uri="{BB962C8B-B14F-4D97-AF65-F5344CB8AC3E}">
        <p14:creationId xmlns:p14="http://schemas.microsoft.com/office/powerpoint/2010/main" val="486783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208D2DB2-824B-4F0D-BD19-A7BE563E10BB}"/>
              </a:ext>
            </a:extLst>
          </p:cNvPr>
          <p:cNvSpPr>
            <a:spLocks noGrp="1" noChangeArrowheads="1"/>
          </p:cNvSpPr>
          <p:nvPr>
            <p:ph type="title"/>
          </p:nvPr>
        </p:nvSpPr>
        <p:spPr/>
        <p:txBody>
          <a:bodyPr/>
          <a:lstStyle/>
          <a:p>
            <a:pPr algn="ctr" eaLnBrk="1" hangingPunct="1"/>
            <a:r>
              <a:rPr lang="en-GB" altLang="en-US" u="sng" dirty="0">
                <a:solidFill>
                  <a:srgbClr val="C00000"/>
                </a:solidFill>
                <a:latin typeface="Sassoon Infant Std" panose="020B0503020103030203" pitchFamily="34" charset="0"/>
              </a:rPr>
              <a:t>Physical Development</a:t>
            </a:r>
          </a:p>
        </p:txBody>
      </p:sp>
      <p:sp>
        <p:nvSpPr>
          <p:cNvPr id="13315" name="Rectangle 3">
            <a:extLst>
              <a:ext uri="{FF2B5EF4-FFF2-40B4-BE49-F238E27FC236}">
                <a16:creationId xmlns:a16="http://schemas.microsoft.com/office/drawing/2014/main" id="{733D46B9-3ED4-4C00-9EF2-779D684B51E0}"/>
              </a:ext>
            </a:extLst>
          </p:cNvPr>
          <p:cNvSpPr>
            <a:spLocks noGrp="1" noChangeArrowheads="1"/>
          </p:cNvSpPr>
          <p:nvPr>
            <p:ph type="body" idx="1"/>
          </p:nvPr>
        </p:nvSpPr>
        <p:spPr>
          <a:xfrm>
            <a:off x="534799" y="1860699"/>
            <a:ext cx="10653153" cy="4392612"/>
          </a:xfrm>
        </p:spPr>
        <p:txBody>
          <a:bodyPr>
            <a:noAutofit/>
          </a:bodyPr>
          <a:lstStyle/>
          <a:p>
            <a:r>
              <a:rPr lang="en-GB" altLang="en-US" dirty="0">
                <a:solidFill>
                  <a:srgbClr val="C00000"/>
                </a:solidFill>
                <a:latin typeface="Sassoon Infant Std" panose="020B0503020103030203" pitchFamily="34" charset="0"/>
              </a:rPr>
              <a:t>Supports children’s understanding of a healthy and safe development.</a:t>
            </a:r>
          </a:p>
          <a:p>
            <a:r>
              <a:rPr lang="en-GB" altLang="en-US" dirty="0">
                <a:solidFill>
                  <a:srgbClr val="C00000"/>
                </a:solidFill>
                <a:latin typeface="Sassoon Infant Std" panose="020B0503020103030203" pitchFamily="34" charset="0"/>
              </a:rPr>
              <a:t>Provides opportunities for using a range of large and small equipment.</a:t>
            </a:r>
          </a:p>
          <a:p>
            <a:r>
              <a:rPr lang="en-GB" altLang="en-US" dirty="0">
                <a:solidFill>
                  <a:srgbClr val="C00000"/>
                </a:solidFill>
                <a:latin typeface="Sassoon Infant Std" panose="020B0503020103030203" pitchFamily="34" charset="0"/>
              </a:rPr>
              <a:t>Helps children to develop a sense of space around themselves and others.</a:t>
            </a:r>
          </a:p>
          <a:p>
            <a:r>
              <a:rPr lang="en-GB" altLang="en-US" dirty="0">
                <a:solidFill>
                  <a:srgbClr val="C00000"/>
                </a:solidFill>
                <a:latin typeface="Sassoon Infant Std" panose="020B0503020103030203" pitchFamily="34" charset="0"/>
              </a:rPr>
              <a:t>Encourages children to explore balancing travelling and climbing equipment.</a:t>
            </a:r>
          </a:p>
          <a:p>
            <a:r>
              <a:rPr lang="en-GB" altLang="en-US" dirty="0">
                <a:solidFill>
                  <a:srgbClr val="C00000"/>
                </a:solidFill>
                <a:latin typeface="Sassoon Infant Std" panose="020B0503020103030203" pitchFamily="34" charset="0"/>
              </a:rPr>
              <a:t>Develops children's practical skills such as dressing, undressing and using the toilet.</a:t>
            </a:r>
          </a:p>
        </p:txBody>
      </p:sp>
      <p:pic>
        <p:nvPicPr>
          <p:cNvPr id="5" name="Picture 4">
            <a:extLst>
              <a:ext uri="{FF2B5EF4-FFF2-40B4-BE49-F238E27FC236}">
                <a16:creationId xmlns:a16="http://schemas.microsoft.com/office/drawing/2014/main" id="{B272C2B2-A807-4A18-B9CF-BBE70CB5D32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975E59FD-E595-443F-8F9A-3A7BE003B6F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0-#ppt_w/2"/>
                                          </p:val>
                                        </p:tav>
                                        <p:tav tm="100000">
                                          <p:val>
                                            <p:strVal val="#ppt_x"/>
                                          </p:val>
                                        </p:tav>
                                      </p:tavLst>
                                    </p:anim>
                                    <p:anim calcmode="lin" valueType="num">
                                      <p:cBhvr additive="base">
                                        <p:cTn id="8"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5">
                                            <p:txEl>
                                              <p:pRg st="0" end="0"/>
                                            </p:txEl>
                                          </p:spTgt>
                                        </p:tgtEl>
                                        <p:attrNameLst>
                                          <p:attrName>style.visibility</p:attrName>
                                        </p:attrNameLst>
                                      </p:cBhvr>
                                      <p:to>
                                        <p:strVal val="visible"/>
                                      </p:to>
                                    </p:set>
                                    <p:anim calcmode="lin" valueType="num">
                                      <p:cBhvr additive="base">
                                        <p:cTn id="13" dur="500" fill="hold"/>
                                        <p:tgtEl>
                                          <p:spTgt spid="1331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 calcmode="lin" valueType="num">
                                      <p:cBhvr additive="base">
                                        <p:cTn id="19" dur="500" fill="hold"/>
                                        <p:tgtEl>
                                          <p:spTgt spid="1331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33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3315">
                                            <p:txEl>
                                              <p:pRg st="2" end="2"/>
                                            </p:txEl>
                                          </p:spTgt>
                                        </p:tgtEl>
                                        <p:attrNameLst>
                                          <p:attrName>style.visibility</p:attrName>
                                        </p:attrNameLst>
                                      </p:cBhvr>
                                      <p:to>
                                        <p:strVal val="visible"/>
                                      </p:to>
                                    </p:set>
                                    <p:anim calcmode="lin" valueType="num">
                                      <p:cBhvr additive="base">
                                        <p:cTn id="25" dur="500" fill="hold"/>
                                        <p:tgtEl>
                                          <p:spTgt spid="1331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31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315">
                                            <p:txEl>
                                              <p:pRg st="3" end="3"/>
                                            </p:txEl>
                                          </p:spTgt>
                                        </p:tgtEl>
                                        <p:attrNameLst>
                                          <p:attrName>style.visibility</p:attrName>
                                        </p:attrNameLst>
                                      </p:cBhvr>
                                      <p:to>
                                        <p:strVal val="visible"/>
                                      </p:to>
                                    </p:set>
                                    <p:anim calcmode="lin" valueType="num">
                                      <p:cBhvr additive="base">
                                        <p:cTn id="31" dur="500" fill="hold"/>
                                        <p:tgtEl>
                                          <p:spTgt spid="1331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331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3315">
                                            <p:txEl>
                                              <p:pRg st="4" end="4"/>
                                            </p:txEl>
                                          </p:spTgt>
                                        </p:tgtEl>
                                        <p:attrNameLst>
                                          <p:attrName>style.visibility</p:attrName>
                                        </p:attrNameLst>
                                      </p:cBhvr>
                                      <p:to>
                                        <p:strVal val="visible"/>
                                      </p:to>
                                    </p:set>
                                    <p:anim calcmode="lin" valueType="num">
                                      <p:cBhvr additive="base">
                                        <p:cTn id="37" dur="500" fill="hold"/>
                                        <p:tgtEl>
                                          <p:spTgt spid="13315">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3315">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P spid="13315"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914A10FD-5F1E-48C1-9EF8-5639D6A1BAD5}"/>
              </a:ext>
            </a:extLst>
          </p:cNvPr>
          <p:cNvSpPr>
            <a:spLocks noGrp="1" noChangeArrowheads="1"/>
          </p:cNvSpPr>
          <p:nvPr>
            <p:ph type="title"/>
          </p:nvPr>
        </p:nvSpPr>
        <p:spPr/>
        <p:txBody>
          <a:bodyPr/>
          <a:lstStyle/>
          <a:p>
            <a:pPr algn="ctr" eaLnBrk="1" hangingPunct="1"/>
            <a:r>
              <a:rPr lang="en-GB" altLang="en-US" u="sng" dirty="0">
                <a:solidFill>
                  <a:srgbClr val="C00000"/>
                </a:solidFill>
                <a:latin typeface="Sassoon Infant Std" panose="020B0503020103030203" pitchFamily="34" charset="0"/>
              </a:rPr>
              <a:t>How can you help?</a:t>
            </a:r>
          </a:p>
        </p:txBody>
      </p:sp>
      <p:sp>
        <p:nvSpPr>
          <p:cNvPr id="13315" name="Rectangle 3">
            <a:extLst>
              <a:ext uri="{FF2B5EF4-FFF2-40B4-BE49-F238E27FC236}">
                <a16:creationId xmlns:a16="http://schemas.microsoft.com/office/drawing/2014/main" id="{6477EE8A-4E5E-4046-ABF3-F3E5A334759B}"/>
              </a:ext>
            </a:extLst>
          </p:cNvPr>
          <p:cNvSpPr>
            <a:spLocks noGrp="1" noChangeArrowheads="1"/>
          </p:cNvSpPr>
          <p:nvPr>
            <p:ph type="body" idx="1"/>
          </p:nvPr>
        </p:nvSpPr>
        <p:spPr>
          <a:xfrm>
            <a:off x="365772" y="1980882"/>
            <a:ext cx="11427113" cy="4114800"/>
          </a:xfrm>
        </p:spPr>
        <p:txBody>
          <a:bodyPr>
            <a:normAutofit/>
          </a:bodyPr>
          <a:lstStyle/>
          <a:p>
            <a:r>
              <a:rPr lang="en-GB" altLang="en-US" dirty="0">
                <a:solidFill>
                  <a:srgbClr val="C00000"/>
                </a:solidFill>
                <a:latin typeface="Sassoon Infant Std" panose="020B0503020103030203" pitchFamily="34" charset="0"/>
              </a:rPr>
              <a:t>Give your child time to run, jump, climb and play outdoors.</a:t>
            </a:r>
          </a:p>
          <a:p>
            <a:r>
              <a:rPr lang="en-GB" altLang="en-US" dirty="0">
                <a:solidFill>
                  <a:srgbClr val="C00000"/>
                </a:solidFill>
                <a:latin typeface="Sassoon Infant Std" panose="020B0503020103030203" pitchFamily="34" charset="0"/>
              </a:rPr>
              <a:t>Share stories about being healthy, choosing the right food, drinking water and getting plenty of sleep.</a:t>
            </a:r>
          </a:p>
          <a:p>
            <a:r>
              <a:rPr lang="en-GB" altLang="en-US" dirty="0">
                <a:solidFill>
                  <a:srgbClr val="C00000"/>
                </a:solidFill>
                <a:latin typeface="Sassoon Infant Std" panose="020B0503020103030203" pitchFamily="34" charset="0"/>
              </a:rPr>
              <a:t>Encourage your child to participate in activities such as building, drawing, threading beads, playing with water, flexible materials, for example play dough plasticine,  and construction.</a:t>
            </a:r>
          </a:p>
          <a:p>
            <a:r>
              <a:rPr lang="en-GB" altLang="en-US" dirty="0">
                <a:solidFill>
                  <a:srgbClr val="C00000"/>
                </a:solidFill>
                <a:latin typeface="Sassoon Infant Std" panose="020B0503020103030203" pitchFamily="34" charset="0"/>
              </a:rPr>
              <a:t>Encourage and support your child to independently use the toilet.</a:t>
            </a:r>
          </a:p>
          <a:p>
            <a:pPr eaLnBrk="1" hangingPunct="1">
              <a:lnSpc>
                <a:spcPct val="90000"/>
              </a:lnSpc>
            </a:pPr>
            <a:endParaRPr lang="en-GB" altLang="en-US" dirty="0">
              <a:latin typeface="Tempus Sans ITC" panose="04020404030D07020202" pitchFamily="82" charset="0"/>
            </a:endParaRPr>
          </a:p>
        </p:txBody>
      </p:sp>
      <p:pic>
        <p:nvPicPr>
          <p:cNvPr id="5" name="Picture 4">
            <a:extLst>
              <a:ext uri="{FF2B5EF4-FFF2-40B4-BE49-F238E27FC236}">
                <a16:creationId xmlns:a16="http://schemas.microsoft.com/office/drawing/2014/main" id="{96D09C11-3AB4-4575-9FB9-69CC522E83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4D89BD25-FEBA-4FC3-B0D4-763D0663D9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additive="base">
                                        <p:cTn id="7" dur="500" fill="hold"/>
                                        <p:tgtEl>
                                          <p:spTgt spid="13314"/>
                                        </p:tgtEl>
                                        <p:attrNameLst>
                                          <p:attrName>ppt_x</p:attrName>
                                        </p:attrNameLst>
                                      </p:cBhvr>
                                      <p:tavLst>
                                        <p:tav tm="0">
                                          <p:val>
                                            <p:strVal val="0-#ppt_w/2"/>
                                          </p:val>
                                        </p:tav>
                                        <p:tav tm="100000">
                                          <p:val>
                                            <p:strVal val="#ppt_x"/>
                                          </p:val>
                                        </p:tav>
                                      </p:tavLst>
                                    </p:anim>
                                    <p:anim calcmode="lin" valueType="num">
                                      <p:cBhvr additive="base">
                                        <p:cTn id="8" dur="500" fill="hold"/>
                                        <p:tgtEl>
                                          <p:spTgt spid="1331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3315">
                                            <p:txEl>
                                              <p:pRg st="0" end="0"/>
                                            </p:txEl>
                                          </p:spTgt>
                                        </p:tgtEl>
                                        <p:attrNameLst>
                                          <p:attrName>style.visibility</p:attrName>
                                        </p:attrNameLst>
                                      </p:cBhvr>
                                      <p:to>
                                        <p:strVal val="visible"/>
                                      </p:to>
                                    </p:set>
                                    <p:anim calcmode="lin" valueType="num">
                                      <p:cBhvr additive="base">
                                        <p:cTn id="13" dur="500" fill="hold"/>
                                        <p:tgtEl>
                                          <p:spTgt spid="13315">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331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3315">
                                            <p:txEl>
                                              <p:pRg st="1" end="1"/>
                                            </p:txEl>
                                          </p:spTgt>
                                        </p:tgtEl>
                                        <p:attrNameLst>
                                          <p:attrName>style.visibility</p:attrName>
                                        </p:attrNameLst>
                                      </p:cBhvr>
                                      <p:to>
                                        <p:strVal val="visible"/>
                                      </p:to>
                                    </p:set>
                                    <p:anim calcmode="lin" valueType="num">
                                      <p:cBhvr additive="base">
                                        <p:cTn id="19" dur="500" fill="hold"/>
                                        <p:tgtEl>
                                          <p:spTgt spid="13315">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331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3315">
                                            <p:txEl>
                                              <p:pRg st="2" end="2"/>
                                            </p:txEl>
                                          </p:spTgt>
                                        </p:tgtEl>
                                        <p:attrNameLst>
                                          <p:attrName>style.visibility</p:attrName>
                                        </p:attrNameLst>
                                      </p:cBhvr>
                                      <p:to>
                                        <p:strVal val="visible"/>
                                      </p:to>
                                    </p:set>
                                    <p:anim calcmode="lin" valueType="num">
                                      <p:cBhvr additive="base">
                                        <p:cTn id="25" dur="500" fill="hold"/>
                                        <p:tgtEl>
                                          <p:spTgt spid="13315">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331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3315">
                                            <p:txEl>
                                              <p:pRg st="3" end="3"/>
                                            </p:txEl>
                                          </p:spTgt>
                                        </p:tgtEl>
                                        <p:attrNameLst>
                                          <p:attrName>style.visibility</p:attrName>
                                        </p:attrNameLst>
                                      </p:cBhvr>
                                      <p:to>
                                        <p:strVal val="visible"/>
                                      </p:to>
                                    </p:set>
                                    <p:anim calcmode="lin" valueType="num">
                                      <p:cBhvr additive="base">
                                        <p:cTn id="31" dur="500" fill="hold"/>
                                        <p:tgtEl>
                                          <p:spTgt spid="13315">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3315">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autoUpdateAnimBg="0"/>
      <p:bldP spid="1331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BAAC98CA-5BAD-43C4-81B4-C9F93D33FD01}"/>
              </a:ext>
            </a:extLst>
          </p:cNvPr>
          <p:cNvSpPr>
            <a:spLocks noGrp="1" noChangeArrowheads="1"/>
          </p:cNvSpPr>
          <p:nvPr>
            <p:ph type="title"/>
          </p:nvPr>
        </p:nvSpPr>
        <p:spPr>
          <a:xfrm>
            <a:off x="2185165" y="423171"/>
            <a:ext cx="7772400" cy="1143000"/>
          </a:xfrm>
        </p:spPr>
        <p:txBody>
          <a:bodyPr>
            <a:noAutofit/>
          </a:bodyPr>
          <a:lstStyle/>
          <a:p>
            <a:pPr eaLnBrk="1" hangingPunct="1"/>
            <a:r>
              <a:rPr lang="en-GB" altLang="en-US" sz="4200" u="sng" dirty="0">
                <a:solidFill>
                  <a:srgbClr val="C00000"/>
                </a:solidFill>
                <a:latin typeface="Sassoon Infant Std" panose="020B0503020103030203" pitchFamily="34" charset="0"/>
              </a:rPr>
              <a:t>	Communication and Language</a:t>
            </a:r>
          </a:p>
        </p:txBody>
      </p:sp>
      <p:sp>
        <p:nvSpPr>
          <p:cNvPr id="10243" name="Rectangle 3">
            <a:extLst>
              <a:ext uri="{FF2B5EF4-FFF2-40B4-BE49-F238E27FC236}">
                <a16:creationId xmlns:a16="http://schemas.microsoft.com/office/drawing/2014/main" id="{85922FF9-36A4-4BBF-B3EF-4637CF695DF8}"/>
              </a:ext>
            </a:extLst>
          </p:cNvPr>
          <p:cNvSpPr>
            <a:spLocks noGrp="1" noChangeArrowheads="1"/>
          </p:cNvSpPr>
          <p:nvPr>
            <p:ph type="body" idx="1"/>
          </p:nvPr>
        </p:nvSpPr>
        <p:spPr>
          <a:xfrm>
            <a:off x="838200" y="1951131"/>
            <a:ext cx="10515600" cy="4351338"/>
          </a:xfrm>
        </p:spPr>
        <p:txBody>
          <a:bodyPr/>
          <a:lstStyle/>
          <a:p>
            <a:r>
              <a:rPr lang="en-GB" altLang="en-US" dirty="0">
                <a:solidFill>
                  <a:srgbClr val="C00000"/>
                </a:solidFill>
                <a:latin typeface="Sassoon Infant Std" panose="020B0503020103030203" pitchFamily="34" charset="0"/>
              </a:rPr>
              <a:t>Conversational skills.</a:t>
            </a:r>
          </a:p>
          <a:p>
            <a:r>
              <a:rPr lang="en-GB" altLang="en-US" dirty="0">
                <a:solidFill>
                  <a:srgbClr val="C00000"/>
                </a:solidFill>
                <a:latin typeface="Sassoon Infant Std" panose="020B0503020103030203" pitchFamily="34" charset="0"/>
              </a:rPr>
              <a:t>Listening and concentration skills.</a:t>
            </a:r>
          </a:p>
          <a:p>
            <a:r>
              <a:rPr lang="en-GB" altLang="en-US" dirty="0">
                <a:solidFill>
                  <a:srgbClr val="C00000"/>
                </a:solidFill>
                <a:latin typeface="Sassoon Infant Std" panose="020B0503020103030203" pitchFamily="34" charset="0"/>
              </a:rPr>
              <a:t>Children's abilities to respond to and follow instructions.</a:t>
            </a:r>
          </a:p>
          <a:p>
            <a:r>
              <a:rPr lang="en-GB" altLang="en-US" dirty="0">
                <a:solidFill>
                  <a:srgbClr val="C00000"/>
                </a:solidFill>
                <a:latin typeface="Sassoon Infant Std" panose="020B0503020103030203" pitchFamily="34" charset="0"/>
              </a:rPr>
              <a:t>Vocabulary.</a:t>
            </a:r>
          </a:p>
          <a:p>
            <a:r>
              <a:rPr lang="en-GB" altLang="en-US" dirty="0">
                <a:solidFill>
                  <a:srgbClr val="C00000"/>
                </a:solidFill>
                <a:latin typeface="Sassoon Infant Std" panose="020B0503020103030203" pitchFamily="34" charset="0"/>
              </a:rPr>
              <a:t>Role play</a:t>
            </a:r>
          </a:p>
          <a:p>
            <a:pPr eaLnBrk="1" hangingPunct="1"/>
            <a:endParaRPr lang="en-GB" altLang="en-US" dirty="0">
              <a:latin typeface="Tempus Sans ITC" panose="04020404030D07020202" pitchFamily="82" charset="0"/>
            </a:endParaRPr>
          </a:p>
        </p:txBody>
      </p:sp>
      <p:pic>
        <p:nvPicPr>
          <p:cNvPr id="6" name="Picture 5">
            <a:extLst>
              <a:ext uri="{FF2B5EF4-FFF2-40B4-BE49-F238E27FC236}">
                <a16:creationId xmlns:a16="http://schemas.microsoft.com/office/drawing/2014/main" id="{3DF18247-0C77-4F1E-BA32-D32CBA01D5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7" name="Picture 6">
            <a:extLst>
              <a:ext uri="{FF2B5EF4-FFF2-40B4-BE49-F238E27FC236}">
                <a16:creationId xmlns:a16="http://schemas.microsoft.com/office/drawing/2014/main" id="{F1B4B043-EEED-40EC-BE59-D7B962BABEA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0-#ppt_w/2"/>
                                          </p:val>
                                        </p:tav>
                                        <p:tav tm="100000">
                                          <p:val>
                                            <p:strVal val="#ppt_x"/>
                                          </p:val>
                                        </p:tav>
                                      </p:tavLst>
                                    </p:anim>
                                    <p:anim calcmode="lin" valueType="num">
                                      <p:cBhvr additive="base">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 calcmode="lin" valueType="num">
                                      <p:cBhvr additive="base">
                                        <p:cTn id="13"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 calcmode="lin" valueType="num">
                                      <p:cBhvr additive="base">
                                        <p:cTn id="19"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anim calcmode="lin" valueType="num">
                                      <p:cBhvr additive="base">
                                        <p:cTn id="2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43">
                                            <p:txEl>
                                              <p:pRg st="3" end="3"/>
                                            </p:txEl>
                                          </p:spTgt>
                                        </p:tgtEl>
                                        <p:attrNameLst>
                                          <p:attrName>style.visibility</p:attrName>
                                        </p:attrNameLst>
                                      </p:cBhvr>
                                      <p:to>
                                        <p:strVal val="visible"/>
                                      </p:to>
                                    </p:set>
                                    <p:anim calcmode="lin" valueType="num">
                                      <p:cBhvr additive="base">
                                        <p:cTn id="31"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243">
                                            <p:txEl>
                                              <p:pRg st="4" end="4"/>
                                            </p:txEl>
                                          </p:spTgt>
                                        </p:tgtEl>
                                        <p:attrNameLst>
                                          <p:attrName>style.visibility</p:attrName>
                                        </p:attrNameLst>
                                      </p:cBhvr>
                                      <p:to>
                                        <p:strVal val="visible"/>
                                      </p:to>
                                    </p:set>
                                    <p:anim calcmode="lin" valueType="num">
                                      <p:cBhvr additive="base">
                                        <p:cTn id="37"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247CBDEB-769C-4748-BF73-C429466E772D}"/>
              </a:ext>
            </a:extLst>
          </p:cNvPr>
          <p:cNvSpPr>
            <a:spLocks noGrp="1" noChangeArrowheads="1"/>
          </p:cNvSpPr>
          <p:nvPr>
            <p:ph type="title"/>
          </p:nvPr>
        </p:nvSpPr>
        <p:spPr>
          <a:xfrm>
            <a:off x="2514600" y="533400"/>
            <a:ext cx="7772400" cy="1143000"/>
          </a:xfrm>
        </p:spPr>
        <p:txBody>
          <a:bodyPr>
            <a:normAutofit/>
          </a:bodyPr>
          <a:lstStyle/>
          <a:p>
            <a:pPr eaLnBrk="1" hangingPunct="1"/>
            <a:r>
              <a:rPr lang="en-GB" altLang="en-US" sz="4800" dirty="0">
                <a:solidFill>
                  <a:srgbClr val="C00000"/>
                </a:solidFill>
                <a:latin typeface="Sassoon Infant Std" panose="020B0503020103030203" pitchFamily="34" charset="0"/>
              </a:rPr>
              <a:t>	</a:t>
            </a:r>
            <a:r>
              <a:rPr lang="en-GB" altLang="en-US" sz="6000" u="sng" dirty="0">
                <a:solidFill>
                  <a:srgbClr val="C00000"/>
                </a:solidFill>
                <a:latin typeface="Sassoon Infant Std" panose="020B0503020103030203" pitchFamily="34" charset="0"/>
              </a:rPr>
              <a:t>How can you help?</a:t>
            </a:r>
          </a:p>
        </p:txBody>
      </p:sp>
      <p:sp>
        <p:nvSpPr>
          <p:cNvPr id="10243" name="Rectangle 3">
            <a:extLst>
              <a:ext uri="{FF2B5EF4-FFF2-40B4-BE49-F238E27FC236}">
                <a16:creationId xmlns:a16="http://schemas.microsoft.com/office/drawing/2014/main" id="{8A46E4C7-E572-4B38-BBBB-85452315CC31}"/>
              </a:ext>
            </a:extLst>
          </p:cNvPr>
          <p:cNvSpPr>
            <a:spLocks noGrp="1" noChangeArrowheads="1"/>
          </p:cNvSpPr>
          <p:nvPr>
            <p:ph type="body" idx="1"/>
          </p:nvPr>
        </p:nvSpPr>
        <p:spPr>
          <a:xfrm>
            <a:off x="838200" y="1998208"/>
            <a:ext cx="10515600" cy="4351338"/>
          </a:xfrm>
        </p:spPr>
        <p:txBody>
          <a:bodyPr/>
          <a:lstStyle/>
          <a:p>
            <a:r>
              <a:rPr lang="en-GB" altLang="en-US" sz="2400" dirty="0">
                <a:solidFill>
                  <a:srgbClr val="C00000"/>
                </a:solidFill>
                <a:latin typeface="Sassoon Infant Std" panose="020B0503020103030203" pitchFamily="34" charset="0"/>
              </a:rPr>
              <a:t>Encourage your child to listen and respond appropriately</a:t>
            </a:r>
          </a:p>
          <a:p>
            <a:r>
              <a:rPr lang="en-GB" altLang="en-US" sz="2400" dirty="0">
                <a:solidFill>
                  <a:srgbClr val="C00000"/>
                </a:solidFill>
                <a:latin typeface="Sassoon Infant Std" panose="020B0503020103030203" pitchFamily="34" charset="0"/>
              </a:rPr>
              <a:t>Encourage your child to engage in conversations with new people.</a:t>
            </a:r>
          </a:p>
          <a:p>
            <a:r>
              <a:rPr lang="en-GB" altLang="en-US" sz="2400" dirty="0">
                <a:solidFill>
                  <a:srgbClr val="C00000"/>
                </a:solidFill>
                <a:latin typeface="Sassoon Infant Std" panose="020B0503020103030203" pitchFamily="34" charset="0"/>
              </a:rPr>
              <a:t>Encourage your child to pose questions that use why, how, where, what, when and who.</a:t>
            </a:r>
          </a:p>
          <a:p>
            <a:r>
              <a:rPr lang="en-GB" altLang="en-US" sz="2400" dirty="0">
                <a:solidFill>
                  <a:srgbClr val="C00000"/>
                </a:solidFill>
                <a:latin typeface="Sassoon Infant Std" panose="020B0503020103030203" pitchFamily="34" charset="0"/>
              </a:rPr>
              <a:t>Take time to listen to your child talking about things they’ve done and answering their questions.</a:t>
            </a:r>
          </a:p>
          <a:p>
            <a:pPr eaLnBrk="1" hangingPunct="1">
              <a:buFontTx/>
              <a:buNone/>
            </a:pPr>
            <a:endParaRPr lang="en-GB" altLang="en-US" sz="2400" dirty="0">
              <a:latin typeface="Tempus Sans ITC" panose="04020404030D07020202" pitchFamily="82" charset="0"/>
            </a:endParaRPr>
          </a:p>
        </p:txBody>
      </p:sp>
      <p:pic>
        <p:nvPicPr>
          <p:cNvPr id="6" name="Picture 5">
            <a:extLst>
              <a:ext uri="{FF2B5EF4-FFF2-40B4-BE49-F238E27FC236}">
                <a16:creationId xmlns:a16="http://schemas.microsoft.com/office/drawing/2014/main" id="{2AAEAA70-4B00-4884-8714-1F2A2BA2C60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7" name="Picture 6">
            <a:extLst>
              <a:ext uri="{FF2B5EF4-FFF2-40B4-BE49-F238E27FC236}">
                <a16:creationId xmlns:a16="http://schemas.microsoft.com/office/drawing/2014/main" id="{7FF442D9-2BAA-4916-AB1A-B03F60F82D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0-#ppt_w/2"/>
                                          </p:val>
                                        </p:tav>
                                        <p:tav tm="100000">
                                          <p:val>
                                            <p:strVal val="#ppt_x"/>
                                          </p:val>
                                        </p:tav>
                                      </p:tavLst>
                                    </p:anim>
                                    <p:anim calcmode="lin" valueType="num">
                                      <p:cBhvr additive="base">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 calcmode="lin" valueType="num">
                                      <p:cBhvr additive="base">
                                        <p:cTn id="13"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 calcmode="lin" valueType="num">
                                      <p:cBhvr additive="base">
                                        <p:cTn id="19"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anim calcmode="lin" valueType="num">
                                      <p:cBhvr additive="base">
                                        <p:cTn id="2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43">
                                            <p:txEl>
                                              <p:pRg st="3" end="3"/>
                                            </p:txEl>
                                          </p:spTgt>
                                        </p:tgtEl>
                                        <p:attrNameLst>
                                          <p:attrName>style.visibility</p:attrName>
                                        </p:attrNameLst>
                                      </p:cBhvr>
                                      <p:to>
                                        <p:strVal val="visible"/>
                                      </p:to>
                                    </p:set>
                                    <p:anim calcmode="lin" valueType="num">
                                      <p:cBhvr additive="base">
                                        <p:cTn id="31"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80CCBDF8-55E1-4F79-BC6C-33E54538D738}"/>
              </a:ext>
            </a:extLst>
          </p:cNvPr>
          <p:cNvSpPr>
            <a:spLocks noGrp="1" noChangeArrowheads="1"/>
          </p:cNvSpPr>
          <p:nvPr>
            <p:ph type="title"/>
          </p:nvPr>
        </p:nvSpPr>
        <p:spPr>
          <a:xfrm>
            <a:off x="2983006" y="423171"/>
            <a:ext cx="6225988" cy="1143000"/>
          </a:xfrm>
        </p:spPr>
        <p:txBody>
          <a:bodyPr>
            <a:normAutofit/>
          </a:bodyPr>
          <a:lstStyle/>
          <a:p>
            <a:pPr algn="ctr" eaLnBrk="1" hangingPunct="1"/>
            <a:r>
              <a:rPr lang="en-GB" altLang="en-US" sz="6000" u="sng" dirty="0">
                <a:solidFill>
                  <a:srgbClr val="C00000"/>
                </a:solidFill>
                <a:latin typeface="Sassoon Infant Std" panose="020B0503020103030203" pitchFamily="34" charset="0"/>
              </a:rPr>
              <a:t>Literacy</a:t>
            </a:r>
          </a:p>
        </p:txBody>
      </p:sp>
      <p:sp>
        <p:nvSpPr>
          <p:cNvPr id="10243" name="Rectangle 3">
            <a:extLst>
              <a:ext uri="{FF2B5EF4-FFF2-40B4-BE49-F238E27FC236}">
                <a16:creationId xmlns:a16="http://schemas.microsoft.com/office/drawing/2014/main" id="{949E6E74-A38E-4AA8-8B64-F8CB3D1EDE15}"/>
              </a:ext>
            </a:extLst>
          </p:cNvPr>
          <p:cNvSpPr>
            <a:spLocks noGrp="1" noChangeArrowheads="1"/>
          </p:cNvSpPr>
          <p:nvPr>
            <p:ph type="body" idx="1"/>
          </p:nvPr>
        </p:nvSpPr>
        <p:spPr>
          <a:xfrm>
            <a:off x="365773" y="1825625"/>
            <a:ext cx="10988027" cy="4351338"/>
          </a:xfrm>
        </p:spPr>
        <p:txBody>
          <a:bodyPr/>
          <a:lstStyle/>
          <a:p>
            <a:pPr eaLnBrk="1" hangingPunct="1"/>
            <a:r>
              <a:rPr lang="en-GB" altLang="en-US" sz="3600" dirty="0">
                <a:solidFill>
                  <a:srgbClr val="C00000"/>
                </a:solidFill>
                <a:latin typeface="Sassoon Infant Std" panose="020B0503020103030203" pitchFamily="34" charset="0"/>
              </a:rPr>
              <a:t>Hearing and saying letter sounds in words such as s-a-t </a:t>
            </a:r>
          </a:p>
          <a:p>
            <a:pPr eaLnBrk="1" hangingPunct="1"/>
            <a:r>
              <a:rPr lang="en-GB" altLang="en-US" sz="3600" dirty="0">
                <a:solidFill>
                  <a:srgbClr val="C00000"/>
                </a:solidFill>
                <a:latin typeface="Sassoon Infant Std" panose="020B0503020103030203" pitchFamily="34" charset="0"/>
              </a:rPr>
              <a:t>Recognising and writing their own name</a:t>
            </a:r>
          </a:p>
          <a:p>
            <a:pPr eaLnBrk="1" hangingPunct="1"/>
            <a:r>
              <a:rPr lang="en-GB" altLang="en-US" sz="3600" dirty="0">
                <a:solidFill>
                  <a:srgbClr val="C00000"/>
                </a:solidFill>
                <a:latin typeface="Sassoon Infant Std" panose="020B0503020103030203" pitchFamily="34" charset="0"/>
              </a:rPr>
              <a:t>Continuing rhymes- cat, bat, hat etc.</a:t>
            </a:r>
          </a:p>
          <a:p>
            <a:pPr eaLnBrk="1" hangingPunct="1"/>
            <a:r>
              <a:rPr lang="en-GB" altLang="en-US" sz="3600" dirty="0">
                <a:solidFill>
                  <a:srgbClr val="C00000"/>
                </a:solidFill>
                <a:latin typeface="Sassoon Infant Std" panose="020B0503020103030203" pitchFamily="34" charset="0"/>
              </a:rPr>
              <a:t>Listening  to and talking about stories</a:t>
            </a:r>
          </a:p>
          <a:p>
            <a:pPr eaLnBrk="1" hangingPunct="1"/>
            <a:endParaRPr lang="en-GB" altLang="en-US" sz="3600" dirty="0">
              <a:latin typeface="Tempus Sans ITC" panose="04020404030D07020202" pitchFamily="82" charset="0"/>
            </a:endParaRPr>
          </a:p>
          <a:p>
            <a:pPr eaLnBrk="1" hangingPunct="1"/>
            <a:endParaRPr lang="en-GB" altLang="en-US" sz="2400" dirty="0">
              <a:latin typeface="Tempus Sans ITC" panose="04020404030D07020202" pitchFamily="82" charset="0"/>
            </a:endParaRPr>
          </a:p>
        </p:txBody>
      </p:sp>
      <p:pic>
        <p:nvPicPr>
          <p:cNvPr id="6" name="Picture 5">
            <a:extLst>
              <a:ext uri="{FF2B5EF4-FFF2-40B4-BE49-F238E27FC236}">
                <a16:creationId xmlns:a16="http://schemas.microsoft.com/office/drawing/2014/main" id="{B025944C-3D7E-41B6-BC94-A1DEC610E8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7" name="Picture 6">
            <a:extLst>
              <a:ext uri="{FF2B5EF4-FFF2-40B4-BE49-F238E27FC236}">
                <a16:creationId xmlns:a16="http://schemas.microsoft.com/office/drawing/2014/main" id="{28C4D71A-2D59-4752-8A73-8EE9C36131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0-#ppt_w/2"/>
                                          </p:val>
                                        </p:tav>
                                        <p:tav tm="100000">
                                          <p:val>
                                            <p:strVal val="#ppt_x"/>
                                          </p:val>
                                        </p:tav>
                                      </p:tavLst>
                                    </p:anim>
                                    <p:anim calcmode="lin" valueType="num">
                                      <p:cBhvr additive="base">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 calcmode="lin" valueType="num">
                                      <p:cBhvr additive="base">
                                        <p:cTn id="13"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 calcmode="lin" valueType="num">
                                      <p:cBhvr additive="base">
                                        <p:cTn id="19"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anim calcmode="lin" valueType="num">
                                      <p:cBhvr additive="base">
                                        <p:cTn id="2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43">
                                            <p:txEl>
                                              <p:pRg st="3" end="3"/>
                                            </p:txEl>
                                          </p:spTgt>
                                        </p:tgtEl>
                                        <p:attrNameLst>
                                          <p:attrName>style.visibility</p:attrName>
                                        </p:attrNameLst>
                                      </p:cBhvr>
                                      <p:to>
                                        <p:strVal val="visible"/>
                                      </p:to>
                                    </p:set>
                                    <p:anim calcmode="lin" valueType="num">
                                      <p:cBhvr additive="base">
                                        <p:cTn id="31"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build="p"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a:extLst>
              <a:ext uri="{FF2B5EF4-FFF2-40B4-BE49-F238E27FC236}">
                <a16:creationId xmlns:a16="http://schemas.microsoft.com/office/drawing/2014/main" id="{4EF48051-7BB6-4433-8D57-28A4B52E1BF3}"/>
              </a:ext>
            </a:extLst>
          </p:cNvPr>
          <p:cNvSpPr>
            <a:spLocks noGrp="1" noChangeArrowheads="1"/>
          </p:cNvSpPr>
          <p:nvPr>
            <p:ph type="title"/>
          </p:nvPr>
        </p:nvSpPr>
        <p:spPr>
          <a:xfrm>
            <a:off x="2209800" y="472770"/>
            <a:ext cx="7772400" cy="1143000"/>
          </a:xfrm>
        </p:spPr>
        <p:txBody>
          <a:bodyPr/>
          <a:lstStyle/>
          <a:p>
            <a:pPr algn="ctr" eaLnBrk="1" hangingPunct="1"/>
            <a:r>
              <a:rPr lang="en-GB" altLang="en-US" u="sng" dirty="0">
                <a:solidFill>
                  <a:srgbClr val="C00000"/>
                </a:solidFill>
                <a:latin typeface="Sassoon Infant Std" panose="020B0503020103030203" pitchFamily="34" charset="0"/>
              </a:rPr>
              <a:t>How can you help?</a:t>
            </a:r>
          </a:p>
        </p:txBody>
      </p:sp>
      <p:sp>
        <p:nvSpPr>
          <p:cNvPr id="10243" name="Rectangle 3">
            <a:extLst>
              <a:ext uri="{FF2B5EF4-FFF2-40B4-BE49-F238E27FC236}">
                <a16:creationId xmlns:a16="http://schemas.microsoft.com/office/drawing/2014/main" id="{727A1FB2-A417-42BF-880B-AD67DFF3D920}"/>
              </a:ext>
            </a:extLst>
          </p:cNvPr>
          <p:cNvSpPr>
            <a:spLocks noGrp="1" noChangeArrowheads="1"/>
          </p:cNvSpPr>
          <p:nvPr>
            <p:ph type="body" idx="1"/>
          </p:nvPr>
        </p:nvSpPr>
        <p:spPr>
          <a:xfrm>
            <a:off x="441973" y="2149157"/>
            <a:ext cx="9845027" cy="4114800"/>
          </a:xfrm>
        </p:spPr>
        <p:txBody>
          <a:bodyPr/>
          <a:lstStyle/>
          <a:p>
            <a:r>
              <a:rPr lang="en-GB" altLang="en-US" dirty="0">
                <a:solidFill>
                  <a:srgbClr val="C00000"/>
                </a:solidFill>
                <a:latin typeface="Sassoon Infant Std" panose="020B0503020103030203" pitchFamily="34" charset="0"/>
              </a:rPr>
              <a:t>Share stories and books at home and talk about the characters.</a:t>
            </a:r>
          </a:p>
          <a:p>
            <a:r>
              <a:rPr lang="en-GB" altLang="en-US" dirty="0">
                <a:solidFill>
                  <a:srgbClr val="C00000"/>
                </a:solidFill>
                <a:latin typeface="Sassoon Infant Std" panose="020B0503020103030203" pitchFamily="34" charset="0"/>
              </a:rPr>
              <a:t>Sing simple familiar rhymes.</a:t>
            </a:r>
          </a:p>
          <a:p>
            <a:r>
              <a:rPr lang="en-GB" altLang="en-US" dirty="0">
                <a:solidFill>
                  <a:srgbClr val="C00000"/>
                </a:solidFill>
                <a:latin typeface="Sassoon Infant Std" panose="020B0503020103030203" pitchFamily="34" charset="0"/>
              </a:rPr>
              <a:t>Have fun with chalks, crayons, and whiteboards. Write lists, letters and do patterns.</a:t>
            </a:r>
          </a:p>
          <a:p>
            <a:r>
              <a:rPr lang="en-GB" altLang="en-US" dirty="0">
                <a:solidFill>
                  <a:srgbClr val="C00000"/>
                </a:solidFill>
                <a:latin typeface="Sassoon Infant Std" panose="020B0503020103030203" pitchFamily="34" charset="0"/>
              </a:rPr>
              <a:t>Play imaginative games and dress up as different characters.</a:t>
            </a:r>
          </a:p>
          <a:p>
            <a:r>
              <a:rPr lang="en-GB" altLang="en-US" dirty="0">
                <a:solidFill>
                  <a:srgbClr val="C00000"/>
                </a:solidFill>
                <a:latin typeface="Sassoon Infant Std" panose="020B0503020103030203" pitchFamily="34" charset="0"/>
              </a:rPr>
              <a:t>Look out in the environment for familiar letters and words.</a:t>
            </a:r>
          </a:p>
          <a:p>
            <a:pPr eaLnBrk="1" hangingPunct="1">
              <a:buFontTx/>
              <a:buNone/>
            </a:pPr>
            <a:endParaRPr lang="en-GB" altLang="en-US" sz="2400" dirty="0">
              <a:latin typeface="Tempus Sans ITC" panose="04020404030D07020202" pitchFamily="82" charset="0"/>
            </a:endParaRPr>
          </a:p>
        </p:txBody>
      </p:sp>
      <p:pic>
        <p:nvPicPr>
          <p:cNvPr id="6" name="Picture 5">
            <a:extLst>
              <a:ext uri="{FF2B5EF4-FFF2-40B4-BE49-F238E27FC236}">
                <a16:creationId xmlns:a16="http://schemas.microsoft.com/office/drawing/2014/main" id="{9CF8D5B0-3160-4FBD-9B65-AAB0BF0F92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7" name="Picture 6">
            <a:extLst>
              <a:ext uri="{FF2B5EF4-FFF2-40B4-BE49-F238E27FC236}">
                <a16:creationId xmlns:a16="http://schemas.microsoft.com/office/drawing/2014/main" id="{7394DD48-23A6-413F-B4BF-BA05BE08F2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 calcmode="lin" valueType="num">
                                      <p:cBhvr additive="base">
                                        <p:cTn id="7" dur="500" fill="hold"/>
                                        <p:tgtEl>
                                          <p:spTgt spid="10242"/>
                                        </p:tgtEl>
                                        <p:attrNameLst>
                                          <p:attrName>ppt_x</p:attrName>
                                        </p:attrNameLst>
                                      </p:cBhvr>
                                      <p:tavLst>
                                        <p:tav tm="0">
                                          <p:val>
                                            <p:strVal val="0-#ppt_w/2"/>
                                          </p:val>
                                        </p:tav>
                                        <p:tav tm="100000">
                                          <p:val>
                                            <p:strVal val="#ppt_x"/>
                                          </p:val>
                                        </p:tav>
                                      </p:tavLst>
                                    </p:anim>
                                    <p:anim calcmode="lin" valueType="num">
                                      <p:cBhvr additive="base">
                                        <p:cTn id="8" dur="500" fill="hold"/>
                                        <p:tgtEl>
                                          <p:spTgt spid="10242"/>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0243">
                                            <p:txEl>
                                              <p:pRg st="0" end="0"/>
                                            </p:txEl>
                                          </p:spTgt>
                                        </p:tgtEl>
                                        <p:attrNameLst>
                                          <p:attrName>style.visibility</p:attrName>
                                        </p:attrNameLst>
                                      </p:cBhvr>
                                      <p:to>
                                        <p:strVal val="visible"/>
                                      </p:to>
                                    </p:set>
                                    <p:anim calcmode="lin" valueType="num">
                                      <p:cBhvr additive="base">
                                        <p:cTn id="13" dur="500" fill="hold"/>
                                        <p:tgtEl>
                                          <p:spTgt spid="10243">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024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0243">
                                            <p:txEl>
                                              <p:pRg st="1" end="1"/>
                                            </p:txEl>
                                          </p:spTgt>
                                        </p:tgtEl>
                                        <p:attrNameLst>
                                          <p:attrName>style.visibility</p:attrName>
                                        </p:attrNameLst>
                                      </p:cBhvr>
                                      <p:to>
                                        <p:strVal val="visible"/>
                                      </p:to>
                                    </p:set>
                                    <p:anim calcmode="lin" valueType="num">
                                      <p:cBhvr additive="base">
                                        <p:cTn id="19" dur="500" fill="hold"/>
                                        <p:tgtEl>
                                          <p:spTgt spid="10243">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4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0243">
                                            <p:txEl>
                                              <p:pRg st="2" end="2"/>
                                            </p:txEl>
                                          </p:spTgt>
                                        </p:tgtEl>
                                        <p:attrNameLst>
                                          <p:attrName>style.visibility</p:attrName>
                                        </p:attrNameLst>
                                      </p:cBhvr>
                                      <p:to>
                                        <p:strVal val="visible"/>
                                      </p:to>
                                    </p:set>
                                    <p:anim calcmode="lin" valueType="num">
                                      <p:cBhvr additive="base">
                                        <p:cTn id="25" dur="500" fill="hold"/>
                                        <p:tgtEl>
                                          <p:spTgt spid="10243">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24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0243">
                                            <p:txEl>
                                              <p:pRg st="3" end="3"/>
                                            </p:txEl>
                                          </p:spTgt>
                                        </p:tgtEl>
                                        <p:attrNameLst>
                                          <p:attrName>style.visibility</p:attrName>
                                        </p:attrNameLst>
                                      </p:cBhvr>
                                      <p:to>
                                        <p:strVal val="visible"/>
                                      </p:to>
                                    </p:set>
                                    <p:anim calcmode="lin" valueType="num">
                                      <p:cBhvr additive="base">
                                        <p:cTn id="31" dur="500" fill="hold"/>
                                        <p:tgtEl>
                                          <p:spTgt spid="10243">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24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0243">
                                            <p:txEl>
                                              <p:pRg st="4" end="4"/>
                                            </p:txEl>
                                          </p:spTgt>
                                        </p:tgtEl>
                                        <p:attrNameLst>
                                          <p:attrName>style.visibility</p:attrName>
                                        </p:attrNameLst>
                                      </p:cBhvr>
                                      <p:to>
                                        <p:strVal val="visible"/>
                                      </p:to>
                                    </p:set>
                                    <p:anim calcmode="lin" valueType="num">
                                      <p:cBhvr additive="base">
                                        <p:cTn id="37" dur="500" fill="hold"/>
                                        <p:tgtEl>
                                          <p:spTgt spid="10243">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024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autoUpdateAnimBg="0"/>
      <p:bldP spid="10243"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85E056E7-5836-4679-885D-38C6E83A67C4}"/>
              </a:ext>
            </a:extLst>
          </p:cNvPr>
          <p:cNvSpPr>
            <a:spLocks noGrp="1" noChangeArrowheads="1"/>
          </p:cNvSpPr>
          <p:nvPr>
            <p:ph type="title"/>
          </p:nvPr>
        </p:nvSpPr>
        <p:spPr>
          <a:xfrm>
            <a:off x="838200" y="381488"/>
            <a:ext cx="10515600" cy="1325563"/>
          </a:xfrm>
        </p:spPr>
        <p:txBody>
          <a:bodyPr>
            <a:normAutofit/>
          </a:bodyPr>
          <a:lstStyle/>
          <a:p>
            <a:pPr algn="ctr" eaLnBrk="1" hangingPunct="1"/>
            <a:r>
              <a:rPr lang="en-GB" altLang="en-US" sz="5400" u="sng" dirty="0">
                <a:solidFill>
                  <a:srgbClr val="C00000"/>
                </a:solidFill>
                <a:latin typeface="Sassoon Infant Std" panose="020B0503020103030203" pitchFamily="34" charset="0"/>
              </a:rPr>
              <a:t>Mathematics</a:t>
            </a:r>
          </a:p>
        </p:txBody>
      </p:sp>
      <p:sp>
        <p:nvSpPr>
          <p:cNvPr id="11267" name="Rectangle 3">
            <a:extLst>
              <a:ext uri="{FF2B5EF4-FFF2-40B4-BE49-F238E27FC236}">
                <a16:creationId xmlns:a16="http://schemas.microsoft.com/office/drawing/2014/main" id="{3E0C2E05-A48C-4512-84C8-00704E80A873}"/>
              </a:ext>
            </a:extLst>
          </p:cNvPr>
          <p:cNvSpPr>
            <a:spLocks noGrp="1" noChangeArrowheads="1"/>
          </p:cNvSpPr>
          <p:nvPr>
            <p:ph type="body" idx="1"/>
          </p:nvPr>
        </p:nvSpPr>
        <p:spPr>
          <a:xfrm>
            <a:off x="365773" y="2077290"/>
            <a:ext cx="7620000" cy="4114800"/>
          </a:xfrm>
        </p:spPr>
        <p:txBody>
          <a:bodyPr/>
          <a:lstStyle/>
          <a:p>
            <a:pPr eaLnBrk="1" hangingPunct="1"/>
            <a:r>
              <a:rPr lang="en-GB" altLang="en-US" dirty="0">
                <a:solidFill>
                  <a:srgbClr val="C00000"/>
                </a:solidFill>
                <a:latin typeface="Sassoon Infant Std" panose="020B0503020103030203" pitchFamily="34" charset="0"/>
              </a:rPr>
              <a:t>Numbers</a:t>
            </a:r>
          </a:p>
          <a:p>
            <a:pPr eaLnBrk="1" hangingPunct="1"/>
            <a:r>
              <a:rPr lang="en-GB" altLang="en-US" dirty="0">
                <a:solidFill>
                  <a:srgbClr val="C00000"/>
                </a:solidFill>
                <a:latin typeface="Sassoon Infant Std" panose="020B0503020103030203" pitchFamily="34" charset="0"/>
              </a:rPr>
              <a:t>Counting</a:t>
            </a:r>
          </a:p>
          <a:p>
            <a:pPr eaLnBrk="1" hangingPunct="1"/>
            <a:r>
              <a:rPr lang="en-GB" altLang="en-US" dirty="0">
                <a:solidFill>
                  <a:srgbClr val="C00000"/>
                </a:solidFill>
                <a:latin typeface="Sassoon Infant Std" panose="020B0503020103030203" pitchFamily="34" charset="0"/>
              </a:rPr>
              <a:t>Adding and subtracting</a:t>
            </a:r>
          </a:p>
          <a:p>
            <a:pPr eaLnBrk="1" hangingPunct="1"/>
            <a:r>
              <a:rPr lang="en-GB" altLang="en-US" dirty="0">
                <a:solidFill>
                  <a:srgbClr val="C00000"/>
                </a:solidFill>
                <a:latin typeface="Sassoon Infant Std" panose="020B0503020103030203" pitchFamily="34" charset="0"/>
              </a:rPr>
              <a:t>Shape, space and measure</a:t>
            </a:r>
          </a:p>
          <a:p>
            <a:pPr eaLnBrk="1" hangingPunct="1"/>
            <a:r>
              <a:rPr lang="en-GB" altLang="en-US" dirty="0">
                <a:solidFill>
                  <a:srgbClr val="C00000"/>
                </a:solidFill>
                <a:latin typeface="Sassoon Infant Std" panose="020B0503020103030203" pitchFamily="34" charset="0"/>
              </a:rPr>
              <a:t>Recognising and creating patterns</a:t>
            </a:r>
          </a:p>
          <a:p>
            <a:pPr marL="0" indent="0" eaLnBrk="1" hangingPunct="1">
              <a:buNone/>
            </a:pPr>
            <a:endParaRPr lang="en-GB" altLang="en-US" dirty="0">
              <a:solidFill>
                <a:srgbClr val="C00000"/>
              </a:solidFill>
              <a:latin typeface="Sassoon Infant Std" panose="020B0503020103030203" pitchFamily="34" charset="0"/>
            </a:endParaRPr>
          </a:p>
          <a:p>
            <a:pPr eaLnBrk="1" hangingPunct="1"/>
            <a:endParaRPr lang="en-GB" altLang="en-US" sz="5400" dirty="0">
              <a:latin typeface="Tempus Sans ITC" panose="04020404030D07020202" pitchFamily="82" charset="0"/>
            </a:endParaRPr>
          </a:p>
          <a:p>
            <a:pPr eaLnBrk="1" hangingPunct="1"/>
            <a:endParaRPr lang="en-GB" altLang="en-US" dirty="0">
              <a:latin typeface="Tempus Sans ITC" panose="04020404030D07020202" pitchFamily="82" charset="0"/>
            </a:endParaRPr>
          </a:p>
        </p:txBody>
      </p:sp>
      <p:pic>
        <p:nvPicPr>
          <p:cNvPr id="5" name="Picture 4">
            <a:extLst>
              <a:ext uri="{FF2B5EF4-FFF2-40B4-BE49-F238E27FC236}">
                <a16:creationId xmlns:a16="http://schemas.microsoft.com/office/drawing/2014/main" id="{F245675D-0767-4560-AC64-08CEF6BE03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3543D243-208C-461B-B22A-EECDD7E485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0-#ppt_w/2"/>
                                          </p:val>
                                        </p:tav>
                                        <p:tav tm="100000">
                                          <p:val>
                                            <p:strVal val="#ppt_x"/>
                                          </p:val>
                                        </p:tav>
                                      </p:tavLst>
                                    </p:anim>
                                    <p:anim calcmode="lin" valueType="num">
                                      <p:cBhvr additive="base">
                                        <p:cTn id="8" dur="500" fill="hold"/>
                                        <p:tgtEl>
                                          <p:spTgt spid="1126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13" dur="500"/>
                                        <p:tgtEl>
                                          <p:spTgt spid="11267">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18" dur="500"/>
                                        <p:tgtEl>
                                          <p:spTgt spid="11267">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23" dur="500"/>
                                        <p:tgtEl>
                                          <p:spTgt spid="11267">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1267">
                                            <p:txEl>
                                              <p:pRg st="3" end="3"/>
                                            </p:txEl>
                                          </p:spTgt>
                                        </p:tgtEl>
                                        <p:attrNameLst>
                                          <p:attrName>style.visibility</p:attrName>
                                        </p:attrNameLst>
                                      </p:cBhvr>
                                      <p:to>
                                        <p:strVal val="visible"/>
                                      </p:to>
                                    </p:set>
                                    <p:animEffect transition="in" filter="blinds(horizontal)">
                                      <p:cBhvr>
                                        <p:cTn id="28" dur="500"/>
                                        <p:tgtEl>
                                          <p:spTgt spid="11267">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1267">
                                            <p:txEl>
                                              <p:pRg st="4" end="4"/>
                                            </p:txEl>
                                          </p:spTgt>
                                        </p:tgtEl>
                                        <p:attrNameLst>
                                          <p:attrName>style.visibility</p:attrName>
                                        </p:attrNameLst>
                                      </p:cBhvr>
                                      <p:to>
                                        <p:strVal val="visible"/>
                                      </p:to>
                                    </p:set>
                                    <p:animEffect transition="in" filter="blinds(horizontal)">
                                      <p:cBhvr>
                                        <p:cTn id="33" dur="500"/>
                                        <p:tgtEl>
                                          <p:spTgt spid="112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build="p"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FFD7B4F4-1D46-4EAF-A0B0-40BA930F2D40}"/>
              </a:ext>
            </a:extLst>
          </p:cNvPr>
          <p:cNvSpPr>
            <a:spLocks noGrp="1" noChangeArrowheads="1"/>
          </p:cNvSpPr>
          <p:nvPr>
            <p:ph type="title"/>
          </p:nvPr>
        </p:nvSpPr>
        <p:spPr/>
        <p:txBody>
          <a:bodyPr/>
          <a:lstStyle/>
          <a:p>
            <a:pPr algn="ctr" eaLnBrk="1" hangingPunct="1"/>
            <a:r>
              <a:rPr lang="en-GB" altLang="en-US" sz="5400" u="sng" dirty="0">
                <a:solidFill>
                  <a:srgbClr val="C00000"/>
                </a:solidFill>
                <a:latin typeface="Sassoon Infant Std" panose="020B0503020103030203" pitchFamily="34" charset="0"/>
              </a:rPr>
              <a:t>How can you help?</a:t>
            </a:r>
            <a:endParaRPr lang="en-GB" altLang="en-US" u="sng" dirty="0">
              <a:solidFill>
                <a:srgbClr val="C00000"/>
              </a:solidFill>
              <a:latin typeface="Sassoon Infant Std" panose="020B0503020103030203" pitchFamily="34" charset="0"/>
            </a:endParaRPr>
          </a:p>
        </p:txBody>
      </p:sp>
      <p:sp>
        <p:nvSpPr>
          <p:cNvPr id="11267" name="Rectangle 3">
            <a:extLst>
              <a:ext uri="{FF2B5EF4-FFF2-40B4-BE49-F238E27FC236}">
                <a16:creationId xmlns:a16="http://schemas.microsoft.com/office/drawing/2014/main" id="{2BCA535B-167B-4529-8380-E042C59CD04E}"/>
              </a:ext>
            </a:extLst>
          </p:cNvPr>
          <p:cNvSpPr>
            <a:spLocks noGrp="1" noChangeArrowheads="1"/>
          </p:cNvSpPr>
          <p:nvPr>
            <p:ph type="body" idx="1"/>
          </p:nvPr>
        </p:nvSpPr>
        <p:spPr>
          <a:xfrm>
            <a:off x="365773" y="1980882"/>
            <a:ext cx="10515600" cy="4351338"/>
          </a:xfrm>
        </p:spPr>
        <p:txBody>
          <a:bodyPr/>
          <a:lstStyle/>
          <a:p>
            <a:r>
              <a:rPr lang="en-GB" altLang="en-US" dirty="0">
                <a:solidFill>
                  <a:srgbClr val="C00000"/>
                </a:solidFill>
                <a:latin typeface="Sassoon Infant Std" panose="020B0503020103030203" pitchFamily="34" charset="0"/>
              </a:rPr>
              <a:t>Talk about the shapes you can see in the environment.</a:t>
            </a:r>
          </a:p>
          <a:p>
            <a:r>
              <a:rPr lang="en-GB" altLang="en-US" dirty="0">
                <a:solidFill>
                  <a:srgbClr val="C00000"/>
                </a:solidFill>
                <a:latin typeface="Sassoon Infant Std" panose="020B0503020103030203" pitchFamily="34" charset="0"/>
              </a:rPr>
              <a:t>Comparing things which are heavy and light or long and short.</a:t>
            </a:r>
          </a:p>
          <a:p>
            <a:r>
              <a:rPr lang="en-GB" altLang="en-US" dirty="0">
                <a:solidFill>
                  <a:srgbClr val="C00000"/>
                </a:solidFill>
                <a:latin typeface="Sassoon Infant Std" panose="020B0503020103030203" pitchFamily="34" charset="0"/>
              </a:rPr>
              <a:t>Look out for numbers in and out of the home.</a:t>
            </a:r>
          </a:p>
          <a:p>
            <a:r>
              <a:rPr lang="en-GB" altLang="en-US" dirty="0">
                <a:solidFill>
                  <a:srgbClr val="C00000"/>
                </a:solidFill>
                <a:latin typeface="Sassoon Infant Std" panose="020B0503020103030203" pitchFamily="34" charset="0"/>
              </a:rPr>
              <a:t>Singing counting songs and rhymes.</a:t>
            </a:r>
          </a:p>
          <a:p>
            <a:r>
              <a:rPr lang="en-GB" altLang="en-US" dirty="0">
                <a:solidFill>
                  <a:srgbClr val="C00000"/>
                </a:solidFill>
                <a:latin typeface="Sassoon Infant Std" panose="020B0503020103030203" pitchFamily="34" charset="0"/>
              </a:rPr>
              <a:t>Counting, adding and subtracting anything and everything - socks, cars, shopping, cutlery, fingers and toes!</a:t>
            </a:r>
          </a:p>
          <a:p>
            <a:r>
              <a:rPr lang="en-GB" altLang="en-US" dirty="0">
                <a:solidFill>
                  <a:srgbClr val="C00000"/>
                </a:solidFill>
                <a:latin typeface="Sassoon Infant Std" panose="020B0503020103030203" pitchFamily="34" charset="0"/>
              </a:rPr>
              <a:t>Cooking</a:t>
            </a:r>
          </a:p>
          <a:p>
            <a:pPr eaLnBrk="1" hangingPunct="1"/>
            <a:endParaRPr lang="en-GB" altLang="en-US" dirty="0">
              <a:latin typeface="Tempus Sans ITC" panose="04020404030D07020202" pitchFamily="82" charset="0"/>
            </a:endParaRPr>
          </a:p>
        </p:txBody>
      </p:sp>
      <p:pic>
        <p:nvPicPr>
          <p:cNvPr id="5" name="Picture 4">
            <a:extLst>
              <a:ext uri="{FF2B5EF4-FFF2-40B4-BE49-F238E27FC236}">
                <a16:creationId xmlns:a16="http://schemas.microsoft.com/office/drawing/2014/main" id="{36F032DB-04A3-4C92-A6C7-EF4E5C5811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BF618916-2E2D-42AA-805B-4345EA30E5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anim calcmode="lin" valueType="num">
                                      <p:cBhvr additive="base">
                                        <p:cTn id="7" dur="500" fill="hold"/>
                                        <p:tgtEl>
                                          <p:spTgt spid="11266"/>
                                        </p:tgtEl>
                                        <p:attrNameLst>
                                          <p:attrName>ppt_x</p:attrName>
                                        </p:attrNameLst>
                                      </p:cBhvr>
                                      <p:tavLst>
                                        <p:tav tm="0">
                                          <p:val>
                                            <p:strVal val="0-#ppt_w/2"/>
                                          </p:val>
                                        </p:tav>
                                        <p:tav tm="100000">
                                          <p:val>
                                            <p:strVal val="#ppt_x"/>
                                          </p:val>
                                        </p:tav>
                                      </p:tavLst>
                                    </p:anim>
                                    <p:anim calcmode="lin" valueType="num">
                                      <p:cBhvr additive="base">
                                        <p:cTn id="8" dur="500" fill="hold"/>
                                        <p:tgtEl>
                                          <p:spTgt spid="1126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3" presetClass="entr" presetSubtype="10" fill="hold" grpId="0" nodeType="clickEffect">
                                  <p:stCondLst>
                                    <p:cond delay="0"/>
                                  </p:stCondLst>
                                  <p:childTnLst>
                                    <p:set>
                                      <p:cBhvr>
                                        <p:cTn id="12" dur="1" fill="hold">
                                          <p:stCondLst>
                                            <p:cond delay="0"/>
                                          </p:stCondLst>
                                        </p:cTn>
                                        <p:tgtEl>
                                          <p:spTgt spid="11267">
                                            <p:txEl>
                                              <p:pRg st="0" end="0"/>
                                            </p:txEl>
                                          </p:spTgt>
                                        </p:tgtEl>
                                        <p:attrNameLst>
                                          <p:attrName>style.visibility</p:attrName>
                                        </p:attrNameLst>
                                      </p:cBhvr>
                                      <p:to>
                                        <p:strVal val="visible"/>
                                      </p:to>
                                    </p:set>
                                    <p:animEffect transition="in" filter="blinds(horizontal)">
                                      <p:cBhvr>
                                        <p:cTn id="13" dur="500"/>
                                        <p:tgtEl>
                                          <p:spTgt spid="11267">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11267">
                                            <p:txEl>
                                              <p:pRg st="1" end="1"/>
                                            </p:txEl>
                                          </p:spTgt>
                                        </p:tgtEl>
                                        <p:attrNameLst>
                                          <p:attrName>style.visibility</p:attrName>
                                        </p:attrNameLst>
                                      </p:cBhvr>
                                      <p:to>
                                        <p:strVal val="visible"/>
                                      </p:to>
                                    </p:set>
                                    <p:animEffect transition="in" filter="blinds(horizontal)">
                                      <p:cBhvr>
                                        <p:cTn id="18" dur="500"/>
                                        <p:tgtEl>
                                          <p:spTgt spid="11267">
                                            <p:txEl>
                                              <p:pRg st="1" end="1"/>
                                            </p:txEl>
                                          </p:spTgt>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11267">
                                            <p:txEl>
                                              <p:pRg st="2" end="2"/>
                                            </p:txEl>
                                          </p:spTgt>
                                        </p:tgtEl>
                                        <p:attrNameLst>
                                          <p:attrName>style.visibility</p:attrName>
                                        </p:attrNameLst>
                                      </p:cBhvr>
                                      <p:to>
                                        <p:strVal val="visible"/>
                                      </p:to>
                                    </p:set>
                                    <p:animEffect transition="in" filter="blinds(horizontal)">
                                      <p:cBhvr>
                                        <p:cTn id="23" dur="500"/>
                                        <p:tgtEl>
                                          <p:spTgt spid="11267">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11267">
                                            <p:txEl>
                                              <p:pRg st="3" end="3"/>
                                            </p:txEl>
                                          </p:spTgt>
                                        </p:tgtEl>
                                        <p:attrNameLst>
                                          <p:attrName>style.visibility</p:attrName>
                                        </p:attrNameLst>
                                      </p:cBhvr>
                                      <p:to>
                                        <p:strVal val="visible"/>
                                      </p:to>
                                    </p:set>
                                    <p:animEffect transition="in" filter="blinds(horizontal)">
                                      <p:cBhvr>
                                        <p:cTn id="28" dur="500"/>
                                        <p:tgtEl>
                                          <p:spTgt spid="11267">
                                            <p:txEl>
                                              <p:pRg st="3" end="3"/>
                                            </p:txEl>
                                          </p:spTgt>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1267">
                                            <p:txEl>
                                              <p:pRg st="4" end="4"/>
                                            </p:txEl>
                                          </p:spTgt>
                                        </p:tgtEl>
                                        <p:attrNameLst>
                                          <p:attrName>style.visibility</p:attrName>
                                        </p:attrNameLst>
                                      </p:cBhvr>
                                      <p:to>
                                        <p:strVal val="visible"/>
                                      </p:to>
                                    </p:set>
                                    <p:animEffect transition="in" filter="blinds(horizontal)">
                                      <p:cBhvr>
                                        <p:cTn id="33" dur="500"/>
                                        <p:tgtEl>
                                          <p:spTgt spid="11267">
                                            <p:txEl>
                                              <p:pRg st="4" end="4"/>
                                            </p:txEl>
                                          </p:spTgt>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11267">
                                            <p:txEl>
                                              <p:pRg st="5" end="5"/>
                                            </p:txEl>
                                          </p:spTgt>
                                        </p:tgtEl>
                                        <p:attrNameLst>
                                          <p:attrName>style.visibility</p:attrName>
                                        </p:attrNameLst>
                                      </p:cBhvr>
                                      <p:to>
                                        <p:strVal val="visible"/>
                                      </p:to>
                                    </p:set>
                                    <p:animEffect transition="in" filter="blinds(horizontal)">
                                      <p:cBhvr>
                                        <p:cTn id="38" dur="500"/>
                                        <p:tgtEl>
                                          <p:spTgt spid="1126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autoUpdateAnimBg="0"/>
      <p:bldP spid="11267"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460C45ED-8DEE-479F-8D1D-3B36D9519C03}"/>
              </a:ext>
            </a:extLst>
          </p:cNvPr>
          <p:cNvSpPr>
            <a:spLocks noGrp="1" noChangeArrowheads="1"/>
          </p:cNvSpPr>
          <p:nvPr>
            <p:ph type="title"/>
          </p:nvPr>
        </p:nvSpPr>
        <p:spPr>
          <a:xfrm>
            <a:off x="2209800" y="472770"/>
            <a:ext cx="7772400" cy="1143000"/>
          </a:xfrm>
        </p:spPr>
        <p:txBody>
          <a:bodyPr>
            <a:normAutofit/>
          </a:bodyPr>
          <a:lstStyle/>
          <a:p>
            <a:pPr algn="ctr" eaLnBrk="1" hangingPunct="1"/>
            <a:r>
              <a:rPr lang="en-GB" altLang="en-US" sz="5400" u="sng" dirty="0">
                <a:solidFill>
                  <a:srgbClr val="C00000"/>
                </a:solidFill>
                <a:latin typeface="Sassoon Infant Std" panose="020B0503020103030203" pitchFamily="34" charset="0"/>
              </a:rPr>
              <a:t>Understanding the World</a:t>
            </a:r>
          </a:p>
        </p:txBody>
      </p:sp>
      <p:sp>
        <p:nvSpPr>
          <p:cNvPr id="12291" name="Rectangle 3">
            <a:extLst>
              <a:ext uri="{FF2B5EF4-FFF2-40B4-BE49-F238E27FC236}">
                <a16:creationId xmlns:a16="http://schemas.microsoft.com/office/drawing/2014/main" id="{237E960F-4490-4ED5-A745-E3EEB1061DBD}"/>
              </a:ext>
            </a:extLst>
          </p:cNvPr>
          <p:cNvSpPr>
            <a:spLocks noGrp="1" noChangeArrowheads="1"/>
          </p:cNvSpPr>
          <p:nvPr>
            <p:ph type="body" idx="1"/>
          </p:nvPr>
        </p:nvSpPr>
        <p:spPr>
          <a:xfrm>
            <a:off x="838200" y="1969060"/>
            <a:ext cx="10515600" cy="4351338"/>
          </a:xfrm>
        </p:spPr>
        <p:txBody>
          <a:bodyPr/>
          <a:lstStyle/>
          <a:p>
            <a:r>
              <a:rPr lang="en-GB" altLang="en-US" dirty="0">
                <a:solidFill>
                  <a:srgbClr val="C00000"/>
                </a:solidFill>
                <a:latin typeface="Sassoon Infant Std" panose="020B0503020103030203" pitchFamily="34" charset="0"/>
              </a:rPr>
              <a:t>Helps children to gain an understanding of their world.</a:t>
            </a:r>
          </a:p>
          <a:p>
            <a:r>
              <a:rPr lang="en-GB" altLang="en-US" dirty="0">
                <a:solidFill>
                  <a:srgbClr val="C00000"/>
                </a:solidFill>
                <a:latin typeface="Sassoon Infant Std" panose="020B0503020103030203" pitchFamily="34" charset="0"/>
              </a:rPr>
              <a:t>Finding out about other people and places.</a:t>
            </a:r>
          </a:p>
          <a:p>
            <a:r>
              <a:rPr lang="en-GB" altLang="en-US" dirty="0">
                <a:solidFill>
                  <a:srgbClr val="C00000"/>
                </a:solidFill>
                <a:latin typeface="Sassoon Infant Std" panose="020B0503020103030203" pitchFamily="34" charset="0"/>
              </a:rPr>
              <a:t>Encourages children to look at changes in their life </a:t>
            </a:r>
          </a:p>
          <a:p>
            <a:r>
              <a:rPr lang="en-GB" altLang="en-US" dirty="0">
                <a:solidFill>
                  <a:srgbClr val="C00000"/>
                </a:solidFill>
                <a:latin typeface="Sassoon Infant Std" panose="020B0503020103030203" pitchFamily="34" charset="0"/>
              </a:rPr>
              <a:t>Encourages them to explore and investigate.</a:t>
            </a:r>
          </a:p>
          <a:p>
            <a:r>
              <a:rPr lang="en-GB" altLang="en-US" dirty="0">
                <a:solidFill>
                  <a:srgbClr val="C00000"/>
                </a:solidFill>
                <a:latin typeface="Sassoon Infant Std" panose="020B0503020103030203" pitchFamily="34" charset="0"/>
              </a:rPr>
              <a:t>Make observations of animals, plants and talk about changes and differences. </a:t>
            </a:r>
          </a:p>
        </p:txBody>
      </p:sp>
      <p:pic>
        <p:nvPicPr>
          <p:cNvPr id="6" name="Picture 5">
            <a:extLst>
              <a:ext uri="{FF2B5EF4-FFF2-40B4-BE49-F238E27FC236}">
                <a16:creationId xmlns:a16="http://schemas.microsoft.com/office/drawing/2014/main" id="{27642181-492B-4579-8D65-E18B2E3AF60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7" name="Picture 6">
            <a:extLst>
              <a:ext uri="{FF2B5EF4-FFF2-40B4-BE49-F238E27FC236}">
                <a16:creationId xmlns:a16="http://schemas.microsoft.com/office/drawing/2014/main" id="{C07BF211-E705-4482-813F-03BCC88C48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0-#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291">
                                            <p:txEl>
                                              <p:pRg st="0" end="0"/>
                                            </p:txEl>
                                          </p:spTgt>
                                        </p:tgtEl>
                                        <p:attrNameLst>
                                          <p:attrName>style.visibility</p:attrName>
                                        </p:attrNameLst>
                                      </p:cBhvr>
                                      <p:to>
                                        <p:strVal val="visible"/>
                                      </p:to>
                                    </p:set>
                                    <p:anim calcmode="lin" valueType="num">
                                      <p:cBhvr additive="base">
                                        <p:cTn id="13" dur="500" fill="hold"/>
                                        <p:tgtEl>
                                          <p:spTgt spid="1229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2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2291">
                                            <p:txEl>
                                              <p:pRg st="1" end="1"/>
                                            </p:txEl>
                                          </p:spTgt>
                                        </p:tgtEl>
                                        <p:attrNameLst>
                                          <p:attrName>style.visibility</p:attrName>
                                        </p:attrNameLst>
                                      </p:cBhvr>
                                      <p:to>
                                        <p:strVal val="visible"/>
                                      </p:to>
                                    </p:set>
                                    <p:anim calcmode="lin" valueType="num">
                                      <p:cBhvr additive="base">
                                        <p:cTn id="19" dur="500" fill="hold"/>
                                        <p:tgtEl>
                                          <p:spTgt spid="1229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22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2291">
                                            <p:txEl>
                                              <p:pRg st="2" end="2"/>
                                            </p:txEl>
                                          </p:spTgt>
                                        </p:tgtEl>
                                        <p:attrNameLst>
                                          <p:attrName>style.visibility</p:attrName>
                                        </p:attrNameLst>
                                      </p:cBhvr>
                                      <p:to>
                                        <p:strVal val="visible"/>
                                      </p:to>
                                    </p:set>
                                    <p:anim calcmode="lin" valueType="num">
                                      <p:cBhvr additive="base">
                                        <p:cTn id="25" dur="500" fill="hold"/>
                                        <p:tgtEl>
                                          <p:spTgt spid="1229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22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291">
                                            <p:txEl>
                                              <p:pRg st="3" end="3"/>
                                            </p:txEl>
                                          </p:spTgt>
                                        </p:tgtEl>
                                        <p:attrNameLst>
                                          <p:attrName>style.visibility</p:attrName>
                                        </p:attrNameLst>
                                      </p:cBhvr>
                                      <p:to>
                                        <p:strVal val="visible"/>
                                      </p:to>
                                    </p:set>
                                    <p:anim calcmode="lin" valueType="num">
                                      <p:cBhvr additive="base">
                                        <p:cTn id="31" dur="500" fill="hold"/>
                                        <p:tgtEl>
                                          <p:spTgt spid="1229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22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2291">
                                            <p:txEl>
                                              <p:pRg st="4" end="4"/>
                                            </p:txEl>
                                          </p:spTgt>
                                        </p:tgtEl>
                                        <p:attrNameLst>
                                          <p:attrName>style.visibility</p:attrName>
                                        </p:attrNameLst>
                                      </p:cBhvr>
                                      <p:to>
                                        <p:strVal val="visible"/>
                                      </p:to>
                                    </p:set>
                                    <p:anim calcmode="lin" valueType="num">
                                      <p:cBhvr additive="base">
                                        <p:cTn id="37" dur="500" fill="hold"/>
                                        <p:tgtEl>
                                          <p:spTgt spid="12291">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2291">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BFF1C3D7-4333-49B1-9784-91B5C7A7EC22}"/>
              </a:ext>
            </a:extLst>
          </p:cNvPr>
          <p:cNvSpPr>
            <a:spLocks noGrp="1" noChangeArrowheads="1"/>
          </p:cNvSpPr>
          <p:nvPr>
            <p:ph type="title"/>
          </p:nvPr>
        </p:nvSpPr>
        <p:spPr>
          <a:xfrm>
            <a:off x="2514600" y="609600"/>
            <a:ext cx="7772400" cy="1143000"/>
          </a:xfrm>
        </p:spPr>
        <p:txBody>
          <a:bodyPr/>
          <a:lstStyle/>
          <a:p>
            <a:pPr eaLnBrk="1" hangingPunct="1"/>
            <a:r>
              <a:rPr lang="en-GB" altLang="en-US" sz="3200" dirty="0">
                <a:latin typeface="Tempus Sans ITC" panose="04020404030D07020202" pitchFamily="82" charset="0"/>
              </a:rPr>
              <a:t>	</a:t>
            </a:r>
            <a:r>
              <a:rPr lang="en-GB" altLang="en-US" sz="5400" u="sng" dirty="0">
                <a:solidFill>
                  <a:srgbClr val="C00000"/>
                </a:solidFill>
                <a:latin typeface="Sassoon Infant Std" panose="020B0503020103030203" pitchFamily="34" charset="0"/>
              </a:rPr>
              <a:t>How can you help?</a:t>
            </a:r>
            <a:endParaRPr lang="en-GB" altLang="en-US" u="sng" dirty="0">
              <a:solidFill>
                <a:srgbClr val="C00000"/>
              </a:solidFill>
              <a:latin typeface="Sassoon Infant Std" panose="020B0503020103030203" pitchFamily="34" charset="0"/>
            </a:endParaRPr>
          </a:p>
        </p:txBody>
      </p:sp>
      <p:sp>
        <p:nvSpPr>
          <p:cNvPr id="12291" name="Rectangle 3">
            <a:extLst>
              <a:ext uri="{FF2B5EF4-FFF2-40B4-BE49-F238E27FC236}">
                <a16:creationId xmlns:a16="http://schemas.microsoft.com/office/drawing/2014/main" id="{9CF5E7F5-A6DF-43E6-9BDF-6C8FA97792C4}"/>
              </a:ext>
            </a:extLst>
          </p:cNvPr>
          <p:cNvSpPr>
            <a:spLocks noGrp="1" noChangeArrowheads="1"/>
          </p:cNvSpPr>
          <p:nvPr>
            <p:ph type="body" idx="1"/>
          </p:nvPr>
        </p:nvSpPr>
        <p:spPr>
          <a:xfrm>
            <a:off x="486243" y="1995954"/>
            <a:ext cx="10515600" cy="4351338"/>
          </a:xfrm>
        </p:spPr>
        <p:txBody>
          <a:bodyPr/>
          <a:lstStyle/>
          <a:p>
            <a:r>
              <a:rPr lang="en-GB" altLang="en-US" dirty="0">
                <a:solidFill>
                  <a:srgbClr val="C00000"/>
                </a:solidFill>
                <a:latin typeface="Sassoon Infant Std" panose="020B0503020103030203" pitchFamily="34" charset="0"/>
              </a:rPr>
              <a:t>Talk with your child about the places they go and things they see in the world around them.</a:t>
            </a:r>
          </a:p>
          <a:p>
            <a:r>
              <a:rPr lang="en-GB" altLang="en-US" dirty="0">
                <a:solidFill>
                  <a:srgbClr val="C00000"/>
                </a:solidFill>
                <a:latin typeface="Sassoon Infant Std" panose="020B0503020103030203" pitchFamily="34" charset="0"/>
              </a:rPr>
              <a:t>Answering and encouraging questions - What if…? Why do you think…? How did you…?</a:t>
            </a:r>
          </a:p>
          <a:p>
            <a:r>
              <a:rPr lang="en-GB" altLang="en-US" dirty="0">
                <a:solidFill>
                  <a:srgbClr val="C00000"/>
                </a:solidFill>
                <a:latin typeface="Sassoon Infant Std" panose="020B0503020103030203" pitchFamily="34" charset="0"/>
              </a:rPr>
              <a:t>Letting children join in with everyday activities - washing up, cooking, shopping, helping in the garden...</a:t>
            </a:r>
          </a:p>
          <a:p>
            <a:r>
              <a:rPr lang="en-GB" altLang="en-US" dirty="0">
                <a:solidFill>
                  <a:srgbClr val="C00000"/>
                </a:solidFill>
                <a:latin typeface="Sassoon Infant Std" panose="020B0503020103030203" pitchFamily="34" charset="0"/>
              </a:rPr>
              <a:t>Lots of opportunities to explore inside and outside in a variety of environments.</a:t>
            </a:r>
          </a:p>
        </p:txBody>
      </p:sp>
      <p:pic>
        <p:nvPicPr>
          <p:cNvPr id="6" name="Picture 5">
            <a:extLst>
              <a:ext uri="{FF2B5EF4-FFF2-40B4-BE49-F238E27FC236}">
                <a16:creationId xmlns:a16="http://schemas.microsoft.com/office/drawing/2014/main" id="{D1DB1786-628C-43A0-84F2-83D623CFDF0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7" name="Picture 6">
            <a:extLst>
              <a:ext uri="{FF2B5EF4-FFF2-40B4-BE49-F238E27FC236}">
                <a16:creationId xmlns:a16="http://schemas.microsoft.com/office/drawing/2014/main" id="{A7086A4B-5C5D-4742-916D-09F8A318145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 fill="hold"/>
                                        <p:tgtEl>
                                          <p:spTgt spid="12290"/>
                                        </p:tgtEl>
                                        <p:attrNameLst>
                                          <p:attrName>ppt_x</p:attrName>
                                        </p:attrNameLst>
                                      </p:cBhvr>
                                      <p:tavLst>
                                        <p:tav tm="0">
                                          <p:val>
                                            <p:strVal val="0-#ppt_w/2"/>
                                          </p:val>
                                        </p:tav>
                                        <p:tav tm="100000">
                                          <p:val>
                                            <p:strVal val="#ppt_x"/>
                                          </p:val>
                                        </p:tav>
                                      </p:tavLst>
                                    </p:anim>
                                    <p:anim calcmode="lin" valueType="num">
                                      <p:cBhvr additive="base">
                                        <p:cTn id="8" dur="500" fill="hold"/>
                                        <p:tgtEl>
                                          <p:spTgt spid="12290"/>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2291">
                                            <p:txEl>
                                              <p:pRg st="0" end="0"/>
                                            </p:txEl>
                                          </p:spTgt>
                                        </p:tgtEl>
                                        <p:attrNameLst>
                                          <p:attrName>style.visibility</p:attrName>
                                        </p:attrNameLst>
                                      </p:cBhvr>
                                      <p:to>
                                        <p:strVal val="visible"/>
                                      </p:to>
                                    </p:set>
                                    <p:anim calcmode="lin" valueType="num">
                                      <p:cBhvr additive="base">
                                        <p:cTn id="13" dur="500" fill="hold"/>
                                        <p:tgtEl>
                                          <p:spTgt spid="12291">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22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2291">
                                            <p:txEl>
                                              <p:pRg st="1" end="1"/>
                                            </p:txEl>
                                          </p:spTgt>
                                        </p:tgtEl>
                                        <p:attrNameLst>
                                          <p:attrName>style.visibility</p:attrName>
                                        </p:attrNameLst>
                                      </p:cBhvr>
                                      <p:to>
                                        <p:strVal val="visible"/>
                                      </p:to>
                                    </p:set>
                                    <p:anim calcmode="lin" valueType="num">
                                      <p:cBhvr additive="base">
                                        <p:cTn id="19" dur="500" fill="hold"/>
                                        <p:tgtEl>
                                          <p:spTgt spid="12291">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22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2291">
                                            <p:txEl>
                                              <p:pRg st="2" end="2"/>
                                            </p:txEl>
                                          </p:spTgt>
                                        </p:tgtEl>
                                        <p:attrNameLst>
                                          <p:attrName>style.visibility</p:attrName>
                                        </p:attrNameLst>
                                      </p:cBhvr>
                                      <p:to>
                                        <p:strVal val="visible"/>
                                      </p:to>
                                    </p:set>
                                    <p:anim calcmode="lin" valueType="num">
                                      <p:cBhvr additive="base">
                                        <p:cTn id="25" dur="500" fill="hold"/>
                                        <p:tgtEl>
                                          <p:spTgt spid="12291">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229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2291">
                                            <p:txEl>
                                              <p:pRg st="3" end="3"/>
                                            </p:txEl>
                                          </p:spTgt>
                                        </p:tgtEl>
                                        <p:attrNameLst>
                                          <p:attrName>style.visibility</p:attrName>
                                        </p:attrNameLst>
                                      </p:cBhvr>
                                      <p:to>
                                        <p:strVal val="visible"/>
                                      </p:to>
                                    </p:set>
                                    <p:anim calcmode="lin" valueType="num">
                                      <p:cBhvr additive="base">
                                        <p:cTn id="31" dur="500" fill="hold"/>
                                        <p:tgtEl>
                                          <p:spTgt spid="12291">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229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autoUpdateAnimBg="0"/>
      <p:bldP spid="12291"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0CC97DC7-64CB-4027-B302-B6FEB702825A}"/>
              </a:ext>
            </a:extLst>
          </p:cNvPr>
          <p:cNvSpPr>
            <a:spLocks noGrp="1" noChangeArrowheads="1"/>
          </p:cNvSpPr>
          <p:nvPr>
            <p:ph type="title"/>
          </p:nvPr>
        </p:nvSpPr>
        <p:spPr/>
        <p:txBody>
          <a:bodyPr>
            <a:normAutofit/>
          </a:bodyPr>
          <a:lstStyle/>
          <a:p>
            <a:pPr algn="ctr" eaLnBrk="1" hangingPunct="1"/>
            <a:r>
              <a:rPr lang="en-GB" altLang="en-US" sz="5400" u="sng" dirty="0">
                <a:solidFill>
                  <a:srgbClr val="C00000"/>
                </a:solidFill>
                <a:latin typeface="Sassoon Infant Std" panose="020B0503020103030203" pitchFamily="34" charset="0"/>
              </a:rPr>
              <a:t>Expressive arts and design</a:t>
            </a:r>
          </a:p>
        </p:txBody>
      </p:sp>
      <p:sp>
        <p:nvSpPr>
          <p:cNvPr id="14339" name="Rectangle 3">
            <a:extLst>
              <a:ext uri="{FF2B5EF4-FFF2-40B4-BE49-F238E27FC236}">
                <a16:creationId xmlns:a16="http://schemas.microsoft.com/office/drawing/2014/main" id="{93C2AFAE-6541-418C-919C-85D81C8BCF45}"/>
              </a:ext>
            </a:extLst>
          </p:cNvPr>
          <p:cNvSpPr>
            <a:spLocks noGrp="1" noChangeArrowheads="1"/>
          </p:cNvSpPr>
          <p:nvPr>
            <p:ph type="body" idx="1"/>
          </p:nvPr>
        </p:nvSpPr>
        <p:spPr>
          <a:xfrm>
            <a:off x="365773" y="2023078"/>
            <a:ext cx="10515600" cy="2737410"/>
          </a:xfrm>
        </p:spPr>
        <p:txBody>
          <a:bodyPr>
            <a:normAutofit/>
          </a:bodyPr>
          <a:lstStyle/>
          <a:p>
            <a:r>
              <a:rPr lang="en-GB" altLang="en-US" dirty="0">
                <a:solidFill>
                  <a:srgbClr val="C00000"/>
                </a:solidFill>
                <a:latin typeface="Sassoon Infant Std" panose="020B0503020103030203" pitchFamily="34" charset="0"/>
              </a:rPr>
              <a:t>Role play</a:t>
            </a:r>
          </a:p>
          <a:p>
            <a:r>
              <a:rPr lang="en-GB" altLang="en-US" dirty="0">
                <a:solidFill>
                  <a:srgbClr val="C00000"/>
                </a:solidFill>
                <a:latin typeface="Sassoon Infant Std" panose="020B0503020103030203" pitchFamily="34" charset="0"/>
              </a:rPr>
              <a:t>Singing and dancing</a:t>
            </a:r>
          </a:p>
          <a:p>
            <a:r>
              <a:rPr lang="en-GB" altLang="en-US" dirty="0">
                <a:solidFill>
                  <a:srgbClr val="C00000"/>
                </a:solidFill>
                <a:latin typeface="Sassoon Infant Std" panose="020B0503020103030203" pitchFamily="34" charset="0"/>
              </a:rPr>
              <a:t>Exploring and experimenting with different materials</a:t>
            </a:r>
          </a:p>
          <a:p>
            <a:r>
              <a:rPr lang="en-GB" altLang="en-US" dirty="0">
                <a:solidFill>
                  <a:srgbClr val="C00000"/>
                </a:solidFill>
                <a:latin typeface="Sassoon Infant Std" panose="020B0503020103030203" pitchFamily="34" charset="0"/>
              </a:rPr>
              <a:t>Use simple tools to construct and make.</a:t>
            </a:r>
          </a:p>
        </p:txBody>
      </p:sp>
      <p:pic>
        <p:nvPicPr>
          <p:cNvPr id="5" name="Picture 4">
            <a:extLst>
              <a:ext uri="{FF2B5EF4-FFF2-40B4-BE49-F238E27FC236}">
                <a16:creationId xmlns:a16="http://schemas.microsoft.com/office/drawing/2014/main" id="{CA376584-C05A-461C-9D5A-72FAA97B4D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CD388D54-80B0-44D7-8D1C-CE47C6952B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 fill="hold"/>
                                        <p:tgtEl>
                                          <p:spTgt spid="14338"/>
                                        </p:tgtEl>
                                        <p:attrNameLst>
                                          <p:attrName>ppt_x</p:attrName>
                                        </p:attrNameLst>
                                      </p:cBhvr>
                                      <p:tavLst>
                                        <p:tav tm="0">
                                          <p:val>
                                            <p:strVal val="0-#ppt_w/2"/>
                                          </p:val>
                                        </p:tav>
                                        <p:tav tm="100000">
                                          <p:val>
                                            <p:strVal val="#ppt_x"/>
                                          </p:val>
                                        </p:tav>
                                      </p:tavLst>
                                    </p:anim>
                                    <p:anim calcmode="lin" valueType="num">
                                      <p:cBhvr additive="base">
                                        <p:cTn id="8" dur="500" fill="hold"/>
                                        <p:tgtEl>
                                          <p:spTgt spid="1433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339">
                                            <p:txEl>
                                              <p:pRg st="0" end="0"/>
                                            </p:txEl>
                                          </p:spTgt>
                                        </p:tgtEl>
                                        <p:attrNameLst>
                                          <p:attrName>style.visibility</p:attrName>
                                        </p:attrNameLst>
                                      </p:cBhvr>
                                      <p:to>
                                        <p:strVal val="visible"/>
                                      </p:to>
                                    </p:set>
                                    <p:anim calcmode="lin" valueType="num">
                                      <p:cBhvr additive="base">
                                        <p:cTn id="13" dur="500" fill="hold"/>
                                        <p:tgtEl>
                                          <p:spTgt spid="143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3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339">
                                            <p:txEl>
                                              <p:pRg st="1" end="1"/>
                                            </p:txEl>
                                          </p:spTgt>
                                        </p:tgtEl>
                                        <p:attrNameLst>
                                          <p:attrName>style.visibility</p:attrName>
                                        </p:attrNameLst>
                                      </p:cBhvr>
                                      <p:to>
                                        <p:strVal val="visible"/>
                                      </p:to>
                                    </p:set>
                                    <p:anim calcmode="lin" valueType="num">
                                      <p:cBhvr additive="base">
                                        <p:cTn id="19" dur="500" fill="hold"/>
                                        <p:tgtEl>
                                          <p:spTgt spid="1433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43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339">
                                            <p:txEl>
                                              <p:pRg st="2" end="2"/>
                                            </p:txEl>
                                          </p:spTgt>
                                        </p:tgtEl>
                                        <p:attrNameLst>
                                          <p:attrName>style.visibility</p:attrName>
                                        </p:attrNameLst>
                                      </p:cBhvr>
                                      <p:to>
                                        <p:strVal val="visible"/>
                                      </p:to>
                                    </p:set>
                                    <p:anim calcmode="lin" valueType="num">
                                      <p:cBhvr additive="base">
                                        <p:cTn id="25" dur="500" fill="hold"/>
                                        <p:tgtEl>
                                          <p:spTgt spid="1433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43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339">
                                            <p:txEl>
                                              <p:pRg st="3" end="3"/>
                                            </p:txEl>
                                          </p:spTgt>
                                        </p:tgtEl>
                                        <p:attrNameLst>
                                          <p:attrName>style.visibility</p:attrName>
                                        </p:attrNameLst>
                                      </p:cBhvr>
                                      <p:to>
                                        <p:strVal val="visible"/>
                                      </p:to>
                                    </p:set>
                                    <p:anim calcmode="lin" valueType="num">
                                      <p:cBhvr additive="base">
                                        <p:cTn id="31" dur="500" fill="hold"/>
                                        <p:tgtEl>
                                          <p:spTgt spid="1433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4339">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39" grpId="0" build="p" autoUpdateAnimBg="0"/>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366AC343-6A07-44D7-A435-3D03D8DCEB5D}"/>
              </a:ext>
            </a:extLst>
          </p:cNvPr>
          <p:cNvSpPr>
            <a:spLocks noGrp="1" noChangeArrowheads="1"/>
          </p:cNvSpPr>
          <p:nvPr>
            <p:ph type="title"/>
          </p:nvPr>
        </p:nvSpPr>
        <p:spPr/>
        <p:txBody>
          <a:bodyPr>
            <a:normAutofit/>
          </a:bodyPr>
          <a:lstStyle/>
          <a:p>
            <a:pPr algn="ctr" eaLnBrk="1" hangingPunct="1"/>
            <a:r>
              <a:rPr lang="en-GB" altLang="en-US" sz="6000" u="sng" dirty="0">
                <a:solidFill>
                  <a:srgbClr val="C00000"/>
                </a:solidFill>
                <a:latin typeface="Sassoon Infant Std" panose="020B0503020103030203" pitchFamily="34" charset="0"/>
              </a:rPr>
              <a:t>How can you help?</a:t>
            </a:r>
          </a:p>
        </p:txBody>
      </p:sp>
      <p:sp>
        <p:nvSpPr>
          <p:cNvPr id="14339" name="Rectangle 3">
            <a:extLst>
              <a:ext uri="{FF2B5EF4-FFF2-40B4-BE49-F238E27FC236}">
                <a16:creationId xmlns:a16="http://schemas.microsoft.com/office/drawing/2014/main" id="{F6122949-6B92-4116-884E-CAAAC1BA2BB1}"/>
              </a:ext>
            </a:extLst>
          </p:cNvPr>
          <p:cNvSpPr>
            <a:spLocks noGrp="1" noChangeArrowheads="1"/>
          </p:cNvSpPr>
          <p:nvPr>
            <p:ph type="body" idx="1"/>
          </p:nvPr>
        </p:nvSpPr>
        <p:spPr>
          <a:xfrm>
            <a:off x="365773" y="1989847"/>
            <a:ext cx="10515600" cy="4351338"/>
          </a:xfrm>
        </p:spPr>
        <p:txBody>
          <a:bodyPr/>
          <a:lstStyle/>
          <a:p>
            <a:r>
              <a:rPr lang="en-GB" altLang="en-US" dirty="0">
                <a:solidFill>
                  <a:srgbClr val="C00000"/>
                </a:solidFill>
                <a:latin typeface="Sassoon Infant Std" panose="020B0503020103030203" pitchFamily="34" charset="0"/>
              </a:rPr>
              <a:t>Talk with your child about their imaginative play and join in if possible!</a:t>
            </a:r>
          </a:p>
          <a:p>
            <a:r>
              <a:rPr lang="en-GB" altLang="en-US" dirty="0">
                <a:solidFill>
                  <a:srgbClr val="C00000"/>
                </a:solidFill>
                <a:latin typeface="Sassoon Infant Std" panose="020B0503020103030203" pitchFamily="34" charset="0"/>
              </a:rPr>
              <a:t>Have junk modelling sessions and see what you can create.</a:t>
            </a:r>
          </a:p>
          <a:p>
            <a:r>
              <a:rPr lang="en-GB" altLang="en-US" dirty="0">
                <a:solidFill>
                  <a:srgbClr val="C00000"/>
                </a:solidFill>
                <a:latin typeface="Sassoon Infant Std" panose="020B0503020103030203" pitchFamily="34" charset="0"/>
              </a:rPr>
              <a:t>Paint a picture and not necessarily on a piece of paper.</a:t>
            </a:r>
          </a:p>
          <a:p>
            <a:r>
              <a:rPr lang="en-GB" altLang="en-US" dirty="0">
                <a:solidFill>
                  <a:srgbClr val="C00000"/>
                </a:solidFill>
                <a:latin typeface="Sassoon Infant Std" panose="020B0503020103030203" pitchFamily="34" charset="0"/>
              </a:rPr>
              <a:t>Play musical instruments.</a:t>
            </a:r>
          </a:p>
          <a:p>
            <a:r>
              <a:rPr lang="en-GB" altLang="en-US" dirty="0">
                <a:solidFill>
                  <a:srgbClr val="C00000"/>
                </a:solidFill>
                <a:latin typeface="Sassoon Infant Std" panose="020B0503020103030203" pitchFamily="34" charset="0"/>
              </a:rPr>
              <a:t>Dance to your favourite music.</a:t>
            </a:r>
          </a:p>
          <a:p>
            <a:pPr eaLnBrk="1" hangingPunct="1"/>
            <a:endParaRPr lang="en-GB" altLang="en-US" dirty="0">
              <a:latin typeface="Tempus Sans ITC" panose="04020404030D07020202" pitchFamily="82" charset="0"/>
            </a:endParaRPr>
          </a:p>
        </p:txBody>
      </p:sp>
      <p:pic>
        <p:nvPicPr>
          <p:cNvPr id="5" name="Picture 4">
            <a:extLst>
              <a:ext uri="{FF2B5EF4-FFF2-40B4-BE49-F238E27FC236}">
                <a16:creationId xmlns:a16="http://schemas.microsoft.com/office/drawing/2014/main" id="{6908D6F4-E560-46AA-99C9-578119B906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CA54AED6-93C9-4225-A237-2B628E0FA4A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additive="base">
                                        <p:cTn id="7" dur="500" fill="hold"/>
                                        <p:tgtEl>
                                          <p:spTgt spid="14338"/>
                                        </p:tgtEl>
                                        <p:attrNameLst>
                                          <p:attrName>ppt_x</p:attrName>
                                        </p:attrNameLst>
                                      </p:cBhvr>
                                      <p:tavLst>
                                        <p:tav tm="0">
                                          <p:val>
                                            <p:strVal val="0-#ppt_w/2"/>
                                          </p:val>
                                        </p:tav>
                                        <p:tav tm="100000">
                                          <p:val>
                                            <p:strVal val="#ppt_x"/>
                                          </p:val>
                                        </p:tav>
                                      </p:tavLst>
                                    </p:anim>
                                    <p:anim calcmode="lin" valueType="num">
                                      <p:cBhvr additive="base">
                                        <p:cTn id="8" dur="500" fill="hold"/>
                                        <p:tgtEl>
                                          <p:spTgt spid="1433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14339">
                                            <p:txEl>
                                              <p:pRg st="0" end="0"/>
                                            </p:txEl>
                                          </p:spTgt>
                                        </p:tgtEl>
                                        <p:attrNameLst>
                                          <p:attrName>style.visibility</p:attrName>
                                        </p:attrNameLst>
                                      </p:cBhvr>
                                      <p:to>
                                        <p:strVal val="visible"/>
                                      </p:to>
                                    </p:set>
                                    <p:anim calcmode="lin" valueType="num">
                                      <p:cBhvr additive="base">
                                        <p:cTn id="13" dur="500" fill="hold"/>
                                        <p:tgtEl>
                                          <p:spTgt spid="14339">
                                            <p:txEl>
                                              <p:pRg st="0" end="0"/>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1433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4339">
                                            <p:txEl>
                                              <p:pRg st="1" end="1"/>
                                            </p:txEl>
                                          </p:spTgt>
                                        </p:tgtEl>
                                        <p:attrNameLst>
                                          <p:attrName>style.visibility</p:attrName>
                                        </p:attrNameLst>
                                      </p:cBhvr>
                                      <p:to>
                                        <p:strVal val="visible"/>
                                      </p:to>
                                    </p:set>
                                    <p:anim calcmode="lin" valueType="num">
                                      <p:cBhvr additive="base">
                                        <p:cTn id="19" dur="500" fill="hold"/>
                                        <p:tgtEl>
                                          <p:spTgt spid="14339">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4339">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4339">
                                            <p:txEl>
                                              <p:pRg st="2" end="2"/>
                                            </p:txEl>
                                          </p:spTgt>
                                        </p:tgtEl>
                                        <p:attrNameLst>
                                          <p:attrName>style.visibility</p:attrName>
                                        </p:attrNameLst>
                                      </p:cBhvr>
                                      <p:to>
                                        <p:strVal val="visible"/>
                                      </p:to>
                                    </p:set>
                                    <p:anim calcmode="lin" valueType="num">
                                      <p:cBhvr additive="base">
                                        <p:cTn id="25" dur="500" fill="hold"/>
                                        <p:tgtEl>
                                          <p:spTgt spid="14339">
                                            <p:txEl>
                                              <p:pRg st="2" end="2"/>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4339">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14339">
                                            <p:txEl>
                                              <p:pRg st="3" end="3"/>
                                            </p:txEl>
                                          </p:spTgt>
                                        </p:tgtEl>
                                        <p:attrNameLst>
                                          <p:attrName>style.visibility</p:attrName>
                                        </p:attrNameLst>
                                      </p:cBhvr>
                                      <p:to>
                                        <p:strVal val="visible"/>
                                      </p:to>
                                    </p:set>
                                    <p:anim calcmode="lin" valueType="num">
                                      <p:cBhvr additive="base">
                                        <p:cTn id="31" dur="500" fill="hold"/>
                                        <p:tgtEl>
                                          <p:spTgt spid="14339">
                                            <p:txEl>
                                              <p:pRg st="3" end="3"/>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433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14339">
                                            <p:txEl>
                                              <p:pRg st="4" end="4"/>
                                            </p:txEl>
                                          </p:spTgt>
                                        </p:tgtEl>
                                        <p:attrNameLst>
                                          <p:attrName>style.visibility</p:attrName>
                                        </p:attrNameLst>
                                      </p:cBhvr>
                                      <p:to>
                                        <p:strVal val="visible"/>
                                      </p:to>
                                    </p:set>
                                    <p:anim calcmode="lin" valueType="num">
                                      <p:cBhvr additive="base">
                                        <p:cTn id="37" dur="500" fill="hold"/>
                                        <p:tgtEl>
                                          <p:spTgt spid="14339">
                                            <p:txEl>
                                              <p:pRg st="4" end="4"/>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14339">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8" grpId="0" autoUpdateAnimBg="0"/>
      <p:bldP spid="1433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B390DC6E-2386-4A2D-9ED6-6F2A0B1C70E8}"/>
              </a:ext>
            </a:extLst>
          </p:cNvPr>
          <p:cNvSpPr>
            <a:spLocks noGrp="1"/>
          </p:cNvSpPr>
          <p:nvPr>
            <p:ph type="title"/>
          </p:nvPr>
        </p:nvSpPr>
        <p:spPr>
          <a:xfrm>
            <a:off x="2722562" y="471908"/>
            <a:ext cx="6746875" cy="1143000"/>
          </a:xfrm>
        </p:spPr>
        <p:txBody>
          <a:bodyPr>
            <a:normAutofit fontScale="90000"/>
          </a:bodyPr>
          <a:lstStyle/>
          <a:p>
            <a:pPr algn="ctr" eaLnBrk="1" hangingPunct="1"/>
            <a:r>
              <a:rPr lang="en-GB" altLang="en-US" sz="5400" u="sng" dirty="0">
                <a:solidFill>
                  <a:srgbClr val="C00000"/>
                </a:solidFill>
                <a:latin typeface="Sassoon Infant Std" panose="020B0503020103030203" pitchFamily="34" charset="0"/>
              </a:rPr>
              <a:t>Foundation Stage Profile</a:t>
            </a:r>
          </a:p>
        </p:txBody>
      </p:sp>
      <p:sp>
        <p:nvSpPr>
          <p:cNvPr id="24579" name="Content Placeholder 2">
            <a:extLst>
              <a:ext uri="{FF2B5EF4-FFF2-40B4-BE49-F238E27FC236}">
                <a16:creationId xmlns:a16="http://schemas.microsoft.com/office/drawing/2014/main" id="{EB71939C-D32E-448F-9390-217B40F57B9D}"/>
              </a:ext>
            </a:extLst>
          </p:cNvPr>
          <p:cNvSpPr>
            <a:spLocks noGrp="1"/>
          </p:cNvSpPr>
          <p:nvPr>
            <p:ph idx="1"/>
          </p:nvPr>
        </p:nvSpPr>
        <p:spPr>
          <a:xfrm>
            <a:off x="365772" y="1906307"/>
            <a:ext cx="11427113" cy="4351338"/>
          </a:xfrm>
        </p:spPr>
        <p:txBody>
          <a:bodyPr>
            <a:normAutofit/>
          </a:bodyPr>
          <a:lstStyle/>
          <a:p>
            <a:r>
              <a:rPr lang="en-GB" altLang="en-US" dirty="0">
                <a:solidFill>
                  <a:srgbClr val="C00000"/>
                </a:solidFill>
                <a:latin typeface="Sassoon Infant Std" panose="020B0503020103030203" pitchFamily="34" charset="0"/>
              </a:rPr>
              <a:t>Throughout the coming year your child will be working towards achieving these Early Learning Goals.</a:t>
            </a:r>
          </a:p>
          <a:p>
            <a:r>
              <a:rPr lang="en-GB" altLang="en-US" dirty="0">
                <a:solidFill>
                  <a:srgbClr val="C00000"/>
                </a:solidFill>
                <a:latin typeface="Sassoon Infant Std" panose="020B0503020103030203" pitchFamily="34" charset="0"/>
              </a:rPr>
              <a:t>Your child’s class teacher will collect evidence.</a:t>
            </a:r>
          </a:p>
          <a:p>
            <a:r>
              <a:rPr lang="en-GB" altLang="en-US" dirty="0">
                <a:solidFill>
                  <a:srgbClr val="C00000"/>
                </a:solidFill>
                <a:latin typeface="Sassoon Infant Std" panose="020B0503020103030203" pitchFamily="34" charset="0"/>
              </a:rPr>
              <a:t>This information will be collated in your child's Learning Journey</a:t>
            </a:r>
          </a:p>
          <a:p>
            <a:r>
              <a:rPr lang="en-GB" altLang="en-US" dirty="0">
                <a:solidFill>
                  <a:srgbClr val="C00000"/>
                </a:solidFill>
                <a:latin typeface="Sassoon Infant Std" panose="020B0503020103030203" pitchFamily="34" charset="0"/>
              </a:rPr>
              <a:t>A final assessment will be made at the end of the year using all the evidence collected.</a:t>
            </a:r>
          </a:p>
          <a:p>
            <a:r>
              <a:rPr lang="en-GB" altLang="en-US" dirty="0">
                <a:solidFill>
                  <a:srgbClr val="C00000"/>
                </a:solidFill>
                <a:latin typeface="Sassoon Infant Std" panose="020B0503020103030203" pitchFamily="34" charset="0"/>
              </a:rPr>
              <a:t>This assessment will then be used to inform the Year 1 teacher and the Local Education Authority of your child's achievements.</a:t>
            </a:r>
          </a:p>
        </p:txBody>
      </p:sp>
      <p:pic>
        <p:nvPicPr>
          <p:cNvPr id="5" name="Picture 4">
            <a:extLst>
              <a:ext uri="{FF2B5EF4-FFF2-40B4-BE49-F238E27FC236}">
                <a16:creationId xmlns:a16="http://schemas.microsoft.com/office/drawing/2014/main" id="{B2A29257-44D4-457E-9C02-7C1731214D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452E68D0-C760-44C1-807B-45F325D6B1C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85C0583E-EB57-49F6-9F94-3D6A662B06D5}"/>
              </a:ext>
            </a:extLst>
          </p:cNvPr>
          <p:cNvSpPr>
            <a:spLocks noGrp="1"/>
          </p:cNvSpPr>
          <p:nvPr>
            <p:ph type="title"/>
          </p:nvPr>
        </p:nvSpPr>
        <p:spPr>
          <a:xfrm>
            <a:off x="2722562" y="423171"/>
            <a:ext cx="6746875" cy="1143000"/>
          </a:xfrm>
        </p:spPr>
        <p:txBody>
          <a:bodyPr>
            <a:normAutofit fontScale="90000"/>
          </a:bodyPr>
          <a:lstStyle/>
          <a:p>
            <a:pPr algn="ctr" eaLnBrk="1" hangingPunct="1"/>
            <a:r>
              <a:rPr lang="en-GB" altLang="en-US" sz="5400" u="sng" dirty="0">
                <a:solidFill>
                  <a:srgbClr val="C00000"/>
                </a:solidFill>
                <a:latin typeface="Sassoon Infant Std" panose="020B0503020103030203" pitchFamily="34" charset="0"/>
              </a:rPr>
              <a:t>Foundation Stage Profile</a:t>
            </a:r>
          </a:p>
        </p:txBody>
      </p:sp>
      <p:sp>
        <p:nvSpPr>
          <p:cNvPr id="25603" name="Content Placeholder 2">
            <a:extLst>
              <a:ext uri="{FF2B5EF4-FFF2-40B4-BE49-F238E27FC236}">
                <a16:creationId xmlns:a16="http://schemas.microsoft.com/office/drawing/2014/main" id="{F30955AC-D24C-4D89-925A-BADB68B4D3F6}"/>
              </a:ext>
            </a:extLst>
          </p:cNvPr>
          <p:cNvSpPr>
            <a:spLocks noGrp="1"/>
          </p:cNvSpPr>
          <p:nvPr>
            <p:ph idx="1"/>
          </p:nvPr>
        </p:nvSpPr>
        <p:spPr>
          <a:xfrm>
            <a:off x="365772" y="2011032"/>
            <a:ext cx="11494533" cy="4351338"/>
          </a:xfrm>
        </p:spPr>
        <p:txBody>
          <a:bodyPr/>
          <a:lstStyle/>
          <a:p>
            <a:r>
              <a:rPr lang="en-GB" altLang="en-US" sz="2400" dirty="0">
                <a:solidFill>
                  <a:srgbClr val="C00000"/>
                </a:solidFill>
                <a:latin typeface="Sassoon Infant Std" panose="020B0503020103030203" pitchFamily="34" charset="0"/>
              </a:rPr>
              <a:t>If your child has attended a setting before coming to school they will have provided us with an overview of their achievements.</a:t>
            </a:r>
          </a:p>
          <a:p>
            <a:r>
              <a:rPr lang="en-GB" altLang="en-US" sz="2400" dirty="0">
                <a:solidFill>
                  <a:srgbClr val="C00000"/>
                </a:solidFill>
                <a:latin typeface="Sassoon Infant Std" panose="020B0503020103030203" pitchFamily="34" charset="0"/>
              </a:rPr>
              <a:t>This information will be used to inform our planning, and will be the basis of how we determine the next steps.</a:t>
            </a:r>
          </a:p>
          <a:p>
            <a:r>
              <a:rPr lang="en-GB" altLang="en-US" sz="2400" dirty="0">
                <a:solidFill>
                  <a:srgbClr val="C00000"/>
                </a:solidFill>
                <a:latin typeface="Sassoon Infant Std" panose="020B0503020103030203" pitchFamily="34" charset="0"/>
              </a:rPr>
              <a:t>We will also be using the information you provide us with during your parent interviews to help us plan and shape our teaching to best fit the needs and interests of the children.</a:t>
            </a:r>
          </a:p>
          <a:p>
            <a:r>
              <a:rPr lang="en-GB" altLang="en-US" sz="2400" dirty="0">
                <a:solidFill>
                  <a:srgbClr val="C00000"/>
                </a:solidFill>
                <a:latin typeface="Sassoon Infant Std" panose="020B0503020103030203" pitchFamily="34" charset="0"/>
              </a:rPr>
              <a:t>We will regularly re-visit the children interests to ensure our teaching is stimulating and relevant for the children in each class.</a:t>
            </a:r>
          </a:p>
        </p:txBody>
      </p:sp>
      <p:pic>
        <p:nvPicPr>
          <p:cNvPr id="5" name="Picture 4">
            <a:extLst>
              <a:ext uri="{FF2B5EF4-FFF2-40B4-BE49-F238E27FC236}">
                <a16:creationId xmlns:a16="http://schemas.microsoft.com/office/drawing/2014/main" id="{08281597-24F5-4C82-A2B7-7EC50F402B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60C4839F-1BE2-4978-87C6-212DC0D87F9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a:extLst>
              <a:ext uri="{FF2B5EF4-FFF2-40B4-BE49-F238E27FC236}">
                <a16:creationId xmlns:a16="http://schemas.microsoft.com/office/drawing/2014/main" id="{099B255A-2A85-4F4C-B0D2-3AE56EC7061B}"/>
              </a:ext>
            </a:extLst>
          </p:cNvPr>
          <p:cNvSpPr>
            <a:spLocks noGrp="1"/>
          </p:cNvSpPr>
          <p:nvPr>
            <p:ph type="title"/>
          </p:nvPr>
        </p:nvSpPr>
        <p:spPr>
          <a:xfrm>
            <a:off x="2697928" y="423171"/>
            <a:ext cx="6746875" cy="1143000"/>
          </a:xfrm>
        </p:spPr>
        <p:txBody>
          <a:bodyPr>
            <a:normAutofit fontScale="90000"/>
          </a:bodyPr>
          <a:lstStyle/>
          <a:p>
            <a:pPr algn="ctr" eaLnBrk="1" hangingPunct="1"/>
            <a:r>
              <a:rPr lang="en-GB" altLang="en-US" sz="5400" u="sng" dirty="0">
                <a:solidFill>
                  <a:srgbClr val="C00000"/>
                </a:solidFill>
                <a:latin typeface="Sassoon Infant Std" panose="020B0503020103030203" pitchFamily="34" charset="0"/>
              </a:rPr>
              <a:t>Foundation Stage Profile</a:t>
            </a:r>
          </a:p>
        </p:txBody>
      </p:sp>
      <p:sp>
        <p:nvSpPr>
          <p:cNvPr id="26627" name="Content Placeholder 2">
            <a:extLst>
              <a:ext uri="{FF2B5EF4-FFF2-40B4-BE49-F238E27FC236}">
                <a16:creationId xmlns:a16="http://schemas.microsoft.com/office/drawing/2014/main" id="{C0A5CDC1-86D4-47FF-AC15-AABC7D9AB0F5}"/>
              </a:ext>
            </a:extLst>
          </p:cNvPr>
          <p:cNvSpPr>
            <a:spLocks noGrp="1"/>
          </p:cNvSpPr>
          <p:nvPr>
            <p:ph idx="1"/>
          </p:nvPr>
        </p:nvSpPr>
        <p:spPr>
          <a:xfrm>
            <a:off x="365772" y="1987083"/>
            <a:ext cx="11427113" cy="4114800"/>
          </a:xfrm>
        </p:spPr>
        <p:txBody>
          <a:bodyPr>
            <a:normAutofit/>
          </a:bodyPr>
          <a:lstStyle/>
          <a:p>
            <a:r>
              <a:rPr lang="en-GB" altLang="en-US" sz="2400" dirty="0">
                <a:solidFill>
                  <a:srgbClr val="C00000"/>
                </a:solidFill>
                <a:latin typeface="Sassoon Infant Std" panose="020B0503020103030203" pitchFamily="34" charset="0"/>
              </a:rPr>
              <a:t>By the end of Reception some children will have achieved some of the ELG goals.  </a:t>
            </a:r>
          </a:p>
          <a:p>
            <a:r>
              <a:rPr lang="en-GB" altLang="en-US" sz="2400" dirty="0">
                <a:solidFill>
                  <a:srgbClr val="C00000"/>
                </a:solidFill>
                <a:latin typeface="Sassoon Infant Std" panose="020B0503020103030203" pitchFamily="34" charset="0"/>
              </a:rPr>
              <a:t>For those children who are still working towards achieving these the Foundation stage will continue into Year 1.</a:t>
            </a:r>
          </a:p>
          <a:p>
            <a:r>
              <a:rPr lang="en-GB" altLang="en-US" sz="2400" dirty="0">
                <a:solidFill>
                  <a:srgbClr val="C00000"/>
                </a:solidFill>
                <a:latin typeface="Sassoon Infant Std" panose="020B0503020103030203" pitchFamily="34" charset="0"/>
              </a:rPr>
              <a:t>Parents will be updated at regular intervals throughout the year on their child’s progress.</a:t>
            </a:r>
          </a:p>
          <a:p>
            <a:r>
              <a:rPr lang="en-GB" altLang="en-US" sz="2400" dirty="0">
                <a:solidFill>
                  <a:srgbClr val="C00000"/>
                </a:solidFill>
                <a:latin typeface="Sassoon Infant Std" panose="020B0503020103030203" pitchFamily="34" charset="0"/>
              </a:rPr>
              <a:t>Parents will be given regular opportunities to view their child's learning journey.</a:t>
            </a:r>
          </a:p>
          <a:p>
            <a:r>
              <a:rPr lang="en-GB" altLang="en-US" sz="2400" dirty="0">
                <a:solidFill>
                  <a:srgbClr val="C00000"/>
                </a:solidFill>
                <a:latin typeface="Sassoon Infant Std" panose="020B0503020103030203" pitchFamily="34" charset="0"/>
              </a:rPr>
              <a:t>Parents will receive an end of year report in Summer detailing their child’s progress and next steps.</a:t>
            </a:r>
          </a:p>
        </p:txBody>
      </p:sp>
      <p:pic>
        <p:nvPicPr>
          <p:cNvPr id="5" name="Picture 4">
            <a:extLst>
              <a:ext uri="{FF2B5EF4-FFF2-40B4-BE49-F238E27FC236}">
                <a16:creationId xmlns:a16="http://schemas.microsoft.com/office/drawing/2014/main" id="{32C7DEAE-02B3-4B99-9A92-74A6E444CB7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6" name="Picture 5">
            <a:extLst>
              <a:ext uri="{FF2B5EF4-FFF2-40B4-BE49-F238E27FC236}">
                <a16:creationId xmlns:a16="http://schemas.microsoft.com/office/drawing/2014/main" id="{94732C4D-A0F5-48E9-9B69-D56A25225D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1BF46A6-5F7B-4F60-8F00-8970939C7A9B}"/>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5400" u="sng" dirty="0">
                <a:solidFill>
                  <a:srgbClr val="C00000"/>
                </a:solidFill>
                <a:latin typeface="Sassoon Infant Std" panose="020B0503020103030203" pitchFamily="34" charset="0"/>
              </a:rPr>
              <a:t>Phonics – Little </a:t>
            </a:r>
            <a:r>
              <a:rPr lang="en-GB" altLang="en-US" sz="5400" u="sng" dirty="0" err="1">
                <a:solidFill>
                  <a:srgbClr val="C00000"/>
                </a:solidFill>
                <a:latin typeface="Sassoon Infant Std" panose="020B0503020103030203" pitchFamily="34" charset="0"/>
              </a:rPr>
              <a:t>Wandle</a:t>
            </a:r>
            <a:endParaRPr lang="en-GB" altLang="en-US" sz="5400" u="sng" dirty="0">
              <a:solidFill>
                <a:srgbClr val="C00000"/>
              </a:solidFill>
              <a:latin typeface="Sassoon Infant Std" panose="020B0503020103030203" pitchFamily="34" charset="0"/>
            </a:endParaRPr>
          </a:p>
        </p:txBody>
      </p:sp>
      <p:pic>
        <p:nvPicPr>
          <p:cNvPr id="11" name="Picture 10">
            <a:extLst>
              <a:ext uri="{FF2B5EF4-FFF2-40B4-BE49-F238E27FC236}">
                <a16:creationId xmlns:a16="http://schemas.microsoft.com/office/drawing/2014/main" id="{5D56147B-BB6D-4608-8464-A29CFF45A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12" name="Picture 11">
            <a:extLst>
              <a:ext uri="{FF2B5EF4-FFF2-40B4-BE49-F238E27FC236}">
                <a16:creationId xmlns:a16="http://schemas.microsoft.com/office/drawing/2014/main" id="{9C68930B-BC3C-4B5E-A5A7-0B7682A04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pic>
        <p:nvPicPr>
          <p:cNvPr id="13" name="Picture 12">
            <a:extLst>
              <a:ext uri="{FF2B5EF4-FFF2-40B4-BE49-F238E27FC236}">
                <a16:creationId xmlns:a16="http://schemas.microsoft.com/office/drawing/2014/main" id="{5ABDD271-C416-413D-A9F1-569ECA4E2511}"/>
              </a:ext>
            </a:extLst>
          </p:cNvPr>
          <p:cNvPicPr>
            <a:picLocks noChangeAspect="1"/>
          </p:cNvPicPr>
          <p:nvPr/>
        </p:nvPicPr>
        <p:blipFill>
          <a:blip r:embed="rId4"/>
          <a:stretch>
            <a:fillRect/>
          </a:stretch>
        </p:blipFill>
        <p:spPr>
          <a:xfrm>
            <a:off x="7836679" y="2976282"/>
            <a:ext cx="4198860" cy="3356198"/>
          </a:xfrm>
          <a:prstGeom prst="rect">
            <a:avLst/>
          </a:prstGeom>
        </p:spPr>
      </p:pic>
      <p:sp>
        <p:nvSpPr>
          <p:cNvPr id="14" name="TextBox 13">
            <a:extLst>
              <a:ext uri="{FF2B5EF4-FFF2-40B4-BE49-F238E27FC236}">
                <a16:creationId xmlns:a16="http://schemas.microsoft.com/office/drawing/2014/main" id="{E899BC87-2D3C-455B-8122-BF65687BD29B}"/>
              </a:ext>
            </a:extLst>
          </p:cNvPr>
          <p:cNvSpPr txBox="1"/>
          <p:nvPr/>
        </p:nvSpPr>
        <p:spPr>
          <a:xfrm>
            <a:off x="372356" y="3172240"/>
            <a:ext cx="7638790" cy="1200329"/>
          </a:xfrm>
          <a:prstGeom prst="rect">
            <a:avLst/>
          </a:prstGeom>
          <a:noFill/>
        </p:spPr>
        <p:txBody>
          <a:bodyPr wrap="square">
            <a:spAutoFit/>
          </a:bodyPr>
          <a:lstStyle/>
          <a:p>
            <a:r>
              <a:rPr lang="en-GB" sz="2400" dirty="0">
                <a:solidFill>
                  <a:srgbClr val="C00000"/>
                </a:solidFill>
                <a:latin typeface="Sassoon Infant Std" panose="020B0503020103030203" pitchFamily="34" charset="0"/>
              </a:rPr>
              <a:t>Extra small group and individual phonic lessons are taught to children who have not reached the expected stage and require extra support.</a:t>
            </a:r>
          </a:p>
        </p:txBody>
      </p:sp>
      <p:sp>
        <p:nvSpPr>
          <p:cNvPr id="15" name="TextBox 14">
            <a:extLst>
              <a:ext uri="{FF2B5EF4-FFF2-40B4-BE49-F238E27FC236}">
                <a16:creationId xmlns:a16="http://schemas.microsoft.com/office/drawing/2014/main" id="{F7ECB4FB-469A-4735-87C8-C3B183A0B59E}"/>
              </a:ext>
            </a:extLst>
          </p:cNvPr>
          <p:cNvSpPr txBox="1"/>
          <p:nvPr/>
        </p:nvSpPr>
        <p:spPr>
          <a:xfrm>
            <a:off x="333992" y="4379542"/>
            <a:ext cx="7045386" cy="1938992"/>
          </a:xfrm>
          <a:prstGeom prst="rect">
            <a:avLst/>
          </a:prstGeom>
          <a:noFill/>
        </p:spPr>
        <p:txBody>
          <a:bodyPr wrap="square">
            <a:spAutoFit/>
          </a:bodyPr>
          <a:lstStyle/>
          <a:p>
            <a:pPr marL="0" indent="0">
              <a:buNone/>
            </a:pPr>
            <a:r>
              <a:rPr lang="en-GB" sz="2400" dirty="0">
                <a:solidFill>
                  <a:srgbClr val="C00000"/>
                </a:solidFill>
                <a:latin typeface="Sassoon Infant Std" panose="020B0503020103030203" pitchFamily="34" charset="0"/>
              </a:rPr>
              <a:t>Phonics is taught through a scheme called Little </a:t>
            </a:r>
            <a:r>
              <a:rPr lang="en-GB" sz="2400" dirty="0" err="1">
                <a:solidFill>
                  <a:srgbClr val="C00000"/>
                </a:solidFill>
                <a:latin typeface="Sassoon Infant Std" panose="020B0503020103030203" pitchFamily="34" charset="0"/>
              </a:rPr>
              <a:t>Wandle</a:t>
            </a:r>
            <a:r>
              <a:rPr lang="en-GB" sz="2400" dirty="0">
                <a:solidFill>
                  <a:srgbClr val="C00000"/>
                </a:solidFill>
                <a:latin typeface="Sassoon Infant Std" panose="020B0503020103030203" pitchFamily="34" charset="0"/>
              </a:rPr>
              <a:t> Letters and Sounds Revised. It is directly linked levelled reading books used to practise phonic skills.</a:t>
            </a:r>
          </a:p>
          <a:p>
            <a:pPr marL="0" indent="0">
              <a:buNone/>
            </a:pPr>
            <a:endParaRPr lang="en-GB" sz="2400" dirty="0">
              <a:solidFill>
                <a:srgbClr val="C00000"/>
              </a:solidFill>
              <a:latin typeface="Sassoon Infant Std" panose="020B0503020103030203" pitchFamily="34" charset="0"/>
            </a:endParaRPr>
          </a:p>
          <a:p>
            <a:pPr marL="0" indent="0">
              <a:buNone/>
            </a:pPr>
            <a:r>
              <a:rPr lang="en-GB" sz="2400" dirty="0">
                <a:solidFill>
                  <a:srgbClr val="C00000"/>
                </a:solidFill>
                <a:latin typeface="Sassoon Infant Std" panose="020B0503020103030203" pitchFamily="34" charset="0"/>
              </a:rPr>
              <a:t>Visit the parent area of the site for more information:</a:t>
            </a:r>
          </a:p>
        </p:txBody>
      </p:sp>
      <p:sp>
        <p:nvSpPr>
          <p:cNvPr id="16" name="TextBox 15">
            <a:extLst>
              <a:ext uri="{FF2B5EF4-FFF2-40B4-BE49-F238E27FC236}">
                <a16:creationId xmlns:a16="http://schemas.microsoft.com/office/drawing/2014/main" id="{2E32D1E6-108B-4453-9C8B-08B9BC9D0FF1}"/>
              </a:ext>
            </a:extLst>
          </p:cNvPr>
          <p:cNvSpPr txBox="1"/>
          <p:nvPr/>
        </p:nvSpPr>
        <p:spPr>
          <a:xfrm>
            <a:off x="68716" y="6332480"/>
            <a:ext cx="8246070" cy="400110"/>
          </a:xfrm>
          <a:prstGeom prst="rect">
            <a:avLst/>
          </a:prstGeom>
          <a:noFill/>
        </p:spPr>
        <p:txBody>
          <a:bodyPr wrap="square">
            <a:spAutoFit/>
          </a:bodyPr>
          <a:lstStyle/>
          <a:p>
            <a:pPr marL="0" indent="0">
              <a:buNone/>
            </a:pPr>
            <a:r>
              <a:rPr lang="en-GB" sz="2000" b="1" dirty="0">
                <a:solidFill>
                  <a:srgbClr val="D09622"/>
                </a:solidFill>
              </a:rPr>
              <a:t>https://www.littlewandlelettersandsounds.org.uk/resources/for-parents/</a:t>
            </a:r>
          </a:p>
        </p:txBody>
      </p:sp>
      <p:sp>
        <p:nvSpPr>
          <p:cNvPr id="2" name="TextBox 1">
            <a:extLst>
              <a:ext uri="{FF2B5EF4-FFF2-40B4-BE49-F238E27FC236}">
                <a16:creationId xmlns:a16="http://schemas.microsoft.com/office/drawing/2014/main" id="{702088F3-B4A8-4BF5-BC12-529374353232}"/>
              </a:ext>
            </a:extLst>
          </p:cNvPr>
          <p:cNvSpPr txBox="1"/>
          <p:nvPr/>
        </p:nvSpPr>
        <p:spPr>
          <a:xfrm>
            <a:off x="2084614" y="1012299"/>
            <a:ext cx="7973785" cy="1938992"/>
          </a:xfrm>
          <a:prstGeom prst="rect">
            <a:avLst/>
          </a:prstGeom>
          <a:noFill/>
        </p:spPr>
        <p:txBody>
          <a:bodyPr wrap="square" rtlCol="0">
            <a:spAutoFit/>
          </a:bodyPr>
          <a:lstStyle/>
          <a:p>
            <a:pPr algn="l" fontAlgn="base"/>
            <a:r>
              <a:rPr lang="en-GB" sz="2400" dirty="0">
                <a:solidFill>
                  <a:srgbClr val="C00000"/>
                </a:solidFill>
                <a:latin typeface="Sassoon Infant Std" panose="020B0503020103030203" pitchFamily="34" charset="0"/>
              </a:rPr>
              <a:t>In Reception children will begin to have phonics lessons daily by week three. R</a:t>
            </a:r>
            <a:r>
              <a:rPr lang="en-GB" sz="2400" b="0" i="0" dirty="0">
                <a:solidFill>
                  <a:srgbClr val="C00000"/>
                </a:solidFill>
                <a:effectLst/>
                <a:latin typeface="Sassoon Infant Std" panose="020B0503020103030203" pitchFamily="34" charset="0"/>
              </a:rPr>
              <a:t>eading sessions will start in class from week four with wordless books which then progress to phonic readers once the children begin to blend during their phonic lessons</a:t>
            </a:r>
            <a:r>
              <a:rPr lang="en-GB" sz="1800" b="0" i="0" dirty="0">
                <a:solidFill>
                  <a:srgbClr val="000000"/>
                </a:solidFill>
                <a:effectLst/>
                <a:latin typeface="Aptos"/>
              </a:rPr>
              <a:t>. </a:t>
            </a:r>
          </a:p>
        </p:txBody>
      </p:sp>
    </p:spTree>
    <p:extLst>
      <p:ext uri="{BB962C8B-B14F-4D97-AF65-F5344CB8AC3E}">
        <p14:creationId xmlns:p14="http://schemas.microsoft.com/office/powerpoint/2010/main" val="33293615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a:extLst>
              <a:ext uri="{FF2B5EF4-FFF2-40B4-BE49-F238E27FC236}">
                <a16:creationId xmlns:a16="http://schemas.microsoft.com/office/drawing/2014/main" id="{61BF46A6-5F7B-4F60-8F00-8970939C7A9B}"/>
              </a:ext>
            </a:extLst>
          </p:cNvPr>
          <p:cNvSpPr txBox="1">
            <a:spLocks/>
          </p:cNvSpPr>
          <p:nvPr/>
        </p:nvSpPr>
        <p:spPr>
          <a:xfrm>
            <a:off x="1981200" y="202350"/>
            <a:ext cx="8229600" cy="1143000"/>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altLang="en-US" sz="5400" u="sng" dirty="0">
                <a:solidFill>
                  <a:srgbClr val="C00000"/>
                </a:solidFill>
                <a:latin typeface="Sassoon Infant Std" panose="020B0503020103030203" pitchFamily="34" charset="0"/>
              </a:rPr>
              <a:t>Maths – White Rose</a:t>
            </a:r>
          </a:p>
        </p:txBody>
      </p:sp>
      <p:pic>
        <p:nvPicPr>
          <p:cNvPr id="11" name="Picture 10">
            <a:extLst>
              <a:ext uri="{FF2B5EF4-FFF2-40B4-BE49-F238E27FC236}">
                <a16:creationId xmlns:a16="http://schemas.microsoft.com/office/drawing/2014/main" id="{5D56147B-BB6D-4608-8464-A29CFF45AA2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10800" y="211592"/>
            <a:ext cx="1582086" cy="1566159"/>
          </a:xfrm>
          <a:prstGeom prst="rect">
            <a:avLst/>
          </a:prstGeom>
        </p:spPr>
      </p:pic>
      <p:pic>
        <p:nvPicPr>
          <p:cNvPr id="12" name="Picture 11">
            <a:extLst>
              <a:ext uri="{FF2B5EF4-FFF2-40B4-BE49-F238E27FC236}">
                <a16:creationId xmlns:a16="http://schemas.microsoft.com/office/drawing/2014/main" id="{9C68930B-BC3C-4B5E-A5A7-0B7682A04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5773" y="261191"/>
            <a:ext cx="1566158" cy="1566158"/>
          </a:xfrm>
          <a:prstGeom prst="rect">
            <a:avLst/>
          </a:prstGeom>
        </p:spPr>
      </p:pic>
      <p:sp>
        <p:nvSpPr>
          <p:cNvPr id="2" name="TextBox 1">
            <a:extLst>
              <a:ext uri="{FF2B5EF4-FFF2-40B4-BE49-F238E27FC236}">
                <a16:creationId xmlns:a16="http://schemas.microsoft.com/office/drawing/2014/main" id="{702088F3-B4A8-4BF5-BC12-529374353232}"/>
              </a:ext>
            </a:extLst>
          </p:cNvPr>
          <p:cNvSpPr txBox="1"/>
          <p:nvPr/>
        </p:nvSpPr>
        <p:spPr>
          <a:xfrm>
            <a:off x="372356" y="1928099"/>
            <a:ext cx="5167832" cy="4154984"/>
          </a:xfrm>
          <a:prstGeom prst="rect">
            <a:avLst/>
          </a:prstGeom>
          <a:noFill/>
        </p:spPr>
        <p:txBody>
          <a:bodyPr wrap="square" rtlCol="0">
            <a:spAutoFit/>
          </a:bodyPr>
          <a:lstStyle/>
          <a:p>
            <a:r>
              <a:rPr lang="en-GB" sz="2400" dirty="0">
                <a:solidFill>
                  <a:srgbClr val="C00000"/>
                </a:solidFill>
                <a:latin typeface="Sassoon Infant Std" panose="020B0503020103030203" pitchFamily="34" charset="0"/>
              </a:rPr>
              <a:t>We follow the White Rose Maths scheme from reception and this follows through to year six. The White Rose Scheme aims to i</a:t>
            </a:r>
            <a:r>
              <a:rPr lang="en-GB" sz="2400" b="0" i="0" dirty="0">
                <a:solidFill>
                  <a:srgbClr val="C00000"/>
                </a:solidFill>
                <a:effectLst/>
                <a:latin typeface="Sassoon Infant Std" panose="020B0503020103030203" pitchFamily="34" charset="0"/>
              </a:rPr>
              <a:t>nstil positive attitudes to maths at an early age with maths resources that help children learn in fun, hands-on, practical ways. High-quality resources from White Rose Maths align perfectly with the DfE EYFS statutory framework including the early learning goals.</a:t>
            </a:r>
            <a:endParaRPr lang="en-GB" sz="2400" dirty="0">
              <a:solidFill>
                <a:srgbClr val="C00000"/>
              </a:solidFill>
              <a:latin typeface="Sassoon Infant Std" panose="020B0503020103030203" pitchFamily="34" charset="0"/>
            </a:endParaRPr>
          </a:p>
        </p:txBody>
      </p:sp>
      <p:pic>
        <p:nvPicPr>
          <p:cNvPr id="5" name="Picture 4">
            <a:extLst>
              <a:ext uri="{FF2B5EF4-FFF2-40B4-BE49-F238E27FC236}">
                <a16:creationId xmlns:a16="http://schemas.microsoft.com/office/drawing/2014/main" id="{6C7782A3-9981-4693-BDDF-7CCE56D4EEB8}"/>
              </a:ext>
            </a:extLst>
          </p:cNvPr>
          <p:cNvPicPr>
            <a:picLocks noChangeAspect="1"/>
          </p:cNvPicPr>
          <p:nvPr/>
        </p:nvPicPr>
        <p:blipFill>
          <a:blip r:embed="rId4"/>
          <a:stretch>
            <a:fillRect/>
          </a:stretch>
        </p:blipFill>
        <p:spPr>
          <a:xfrm>
            <a:off x="5540188" y="1928099"/>
            <a:ext cx="6471987" cy="3814087"/>
          </a:xfrm>
          <a:prstGeom prst="rect">
            <a:avLst/>
          </a:prstGeom>
        </p:spPr>
      </p:pic>
    </p:spTree>
    <p:extLst>
      <p:ext uri="{BB962C8B-B14F-4D97-AF65-F5344CB8AC3E}">
        <p14:creationId xmlns:p14="http://schemas.microsoft.com/office/powerpoint/2010/main" val="363473690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787CD-7FD8-41E2-9720-AB6CC4F21575}"/>
              </a:ext>
            </a:extLst>
          </p:cNvPr>
          <p:cNvSpPr>
            <a:spLocks noGrp="1"/>
          </p:cNvSpPr>
          <p:nvPr>
            <p:ph type="title"/>
          </p:nvPr>
        </p:nvSpPr>
        <p:spPr/>
        <p:txBody>
          <a:bodyPr>
            <a:normAutofit/>
          </a:bodyPr>
          <a:lstStyle/>
          <a:p>
            <a:pPr algn="ctr"/>
            <a:r>
              <a:rPr lang="en-GB" sz="6000" u="sng" dirty="0">
                <a:solidFill>
                  <a:srgbClr val="C00000"/>
                </a:solidFill>
                <a:latin typeface="Sassoon Infant Std" panose="020B0503020103030203" pitchFamily="34" charset="0"/>
              </a:rPr>
              <a:t>Final Notes</a:t>
            </a:r>
          </a:p>
        </p:txBody>
      </p:sp>
      <p:sp>
        <p:nvSpPr>
          <p:cNvPr id="3" name="Content Placeholder 2">
            <a:extLst>
              <a:ext uri="{FF2B5EF4-FFF2-40B4-BE49-F238E27FC236}">
                <a16:creationId xmlns:a16="http://schemas.microsoft.com/office/drawing/2014/main" id="{78BA5708-E8C9-4656-8F67-9F837B5911C1}"/>
              </a:ext>
            </a:extLst>
          </p:cNvPr>
          <p:cNvSpPr>
            <a:spLocks noGrp="1"/>
          </p:cNvSpPr>
          <p:nvPr>
            <p:ph idx="1"/>
          </p:nvPr>
        </p:nvSpPr>
        <p:spPr/>
        <p:txBody>
          <a:bodyPr/>
          <a:lstStyle/>
          <a:p>
            <a:r>
              <a:rPr lang="en-US" sz="2800" dirty="0">
                <a:latin typeface="Sassoon Infant Std" panose="020B0503020103030203" pitchFamily="34" charset="0"/>
              </a:rPr>
              <a:t>We know that your child’s first year at school is a huge step for both you and your child. We are here for you. We value each child as an individual and they are all important to us.</a:t>
            </a:r>
          </a:p>
          <a:p>
            <a:r>
              <a:rPr lang="en-US" sz="2800" dirty="0">
                <a:latin typeface="Sassoon Infant Std" panose="020B0503020103030203" pitchFamily="34" charset="0"/>
              </a:rPr>
              <a:t>We are here to work with you, please come and see us if you would like to discuss something. Private appointments or informal chats are fine.</a:t>
            </a:r>
          </a:p>
          <a:p>
            <a:r>
              <a:rPr lang="en-US" sz="2800" b="1" dirty="0">
                <a:latin typeface="Sassoon Infant Std" panose="020B0503020103030203" pitchFamily="34" charset="0"/>
              </a:rPr>
              <a:t>But </a:t>
            </a:r>
            <a:r>
              <a:rPr lang="en-US" sz="2800" dirty="0">
                <a:latin typeface="Sassoon Infant Std" panose="020B0503020103030203" pitchFamily="34" charset="0"/>
              </a:rPr>
              <a:t>Please wait until all the children are collected so we are not distracted as they are leaving.</a:t>
            </a:r>
          </a:p>
          <a:p>
            <a:r>
              <a:rPr lang="en-US" sz="2800" dirty="0">
                <a:latin typeface="Sassoon Infant Std" panose="020B0503020103030203" pitchFamily="34" charset="0"/>
              </a:rPr>
              <a:t>Please only collect your own child. </a:t>
            </a:r>
            <a:r>
              <a:rPr lang="en-US" sz="1600" i="1" dirty="0">
                <a:latin typeface="Sassoon Infant Std" panose="020B0503020103030203" pitchFamily="34" charset="0"/>
              </a:rPr>
              <a:t>(unless prearranged with teacher)</a:t>
            </a:r>
          </a:p>
          <a:p>
            <a:pPr marL="0" indent="0">
              <a:buNone/>
            </a:pPr>
            <a:endParaRPr lang="en-US" sz="1600" i="1" dirty="0">
              <a:latin typeface="Sassoon Infant Std" panose="020B0503020103030203" pitchFamily="34" charset="0"/>
            </a:endParaRPr>
          </a:p>
        </p:txBody>
      </p:sp>
      <p:pic>
        <p:nvPicPr>
          <p:cNvPr id="4" name="Picture 3">
            <a:extLst>
              <a:ext uri="{FF2B5EF4-FFF2-40B4-BE49-F238E27FC236}">
                <a16:creationId xmlns:a16="http://schemas.microsoft.com/office/drawing/2014/main" id="{69AB96F0-D55C-4207-A438-A2B35E7E5F3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01835" y="117600"/>
            <a:ext cx="1582086" cy="1566159"/>
          </a:xfrm>
          <a:prstGeom prst="rect">
            <a:avLst/>
          </a:prstGeom>
        </p:spPr>
      </p:pic>
      <p:pic>
        <p:nvPicPr>
          <p:cNvPr id="5" name="Picture 4">
            <a:extLst>
              <a:ext uri="{FF2B5EF4-FFF2-40B4-BE49-F238E27FC236}">
                <a16:creationId xmlns:a16="http://schemas.microsoft.com/office/drawing/2014/main" id="{1AAE5145-2FD7-4457-A3D1-955E9CBD12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6808" y="167199"/>
            <a:ext cx="1566158" cy="1566158"/>
          </a:xfrm>
          <a:prstGeom prst="rect">
            <a:avLst/>
          </a:prstGeom>
        </p:spPr>
      </p:pic>
    </p:spTree>
    <p:extLst>
      <p:ext uri="{BB962C8B-B14F-4D97-AF65-F5344CB8AC3E}">
        <p14:creationId xmlns:p14="http://schemas.microsoft.com/office/powerpoint/2010/main" val="1985940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69F1D95E0E3AF4290A0F2948E045093" ma:contentTypeVersion="16" ma:contentTypeDescription="Create a new document." ma:contentTypeScope="" ma:versionID="c4f669cd91b63c76be14a5490fd6b650">
  <xsd:schema xmlns:xsd="http://www.w3.org/2001/XMLSchema" xmlns:xs="http://www.w3.org/2001/XMLSchema" xmlns:p="http://schemas.microsoft.com/office/2006/metadata/properties" xmlns:ns2="3a27f917-9df7-491b-af9b-1487b45ecd16" xmlns:ns3="8b06101b-3dd9-4113-9d98-76d1f1baea8b" targetNamespace="http://schemas.microsoft.com/office/2006/metadata/properties" ma:root="true" ma:fieldsID="4595507963504e580c4ae5616bf67932" ns2:_="" ns3:_="">
    <xsd:import namespace="3a27f917-9df7-491b-af9b-1487b45ecd16"/>
    <xsd:import namespace="8b06101b-3dd9-4113-9d98-76d1f1baea8b"/>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27f917-9df7-491b-af9b-1487b45ecd1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Location" ma:index="11" nillable="true" ma:displayName="Location" ma:internalName="MediaServiceLocation" ma:readOnly="true">
      <xsd:simpleType>
        <xsd:restriction base="dms:Text"/>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c8cf8216-9c6d-4d83-a0b3-370e7be8c5b7"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8b06101b-3dd9-4113-9d98-76d1f1baea8b"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45a9068-d8de-4acc-ae5a-f9551af37d75}" ma:internalName="TaxCatchAll" ma:showField="CatchAllData" ma:web="8b06101b-3dd9-4113-9d98-76d1f1baea8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8b06101b-3dd9-4113-9d98-76d1f1baea8b" xsi:nil="true"/>
    <lcf76f155ced4ddcb4097134ff3c332f xmlns="3a27f917-9df7-491b-af9b-1487b45ecd16">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E403927-FA06-4C0C-8037-BA925F168FB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a27f917-9df7-491b-af9b-1487b45ecd16"/>
    <ds:schemaRef ds:uri="8b06101b-3dd9-4113-9d98-76d1f1baea8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C0BE775-9F54-4931-832C-5B1E5B1BE814}">
  <ds:schemaRefs>
    <ds:schemaRef ds:uri="http://schemas.microsoft.com/sharepoint/v3/contenttype/forms"/>
  </ds:schemaRefs>
</ds:datastoreItem>
</file>

<file path=customXml/itemProps3.xml><?xml version="1.0" encoding="utf-8"?>
<ds:datastoreItem xmlns:ds="http://schemas.openxmlformats.org/officeDocument/2006/customXml" ds:itemID="{CEC741A0-719E-4AD8-AD72-19165699DE5D}">
  <ds:schemaRefs>
    <ds:schemaRef ds:uri="8b06101b-3dd9-4113-9d98-76d1f1baea8b"/>
    <ds:schemaRef ds:uri="http://schemas.microsoft.com/office/2006/metadata/properties"/>
    <ds:schemaRef ds:uri="http://schemas.openxmlformats.org/package/2006/metadata/core-properties"/>
    <ds:schemaRef ds:uri="http://purl.org/dc/elements/1.1/"/>
    <ds:schemaRef ds:uri="http://www.w3.org/XML/1998/namespace"/>
    <ds:schemaRef ds:uri="http://schemas.microsoft.com/office/2006/documentManagement/types"/>
    <ds:schemaRef ds:uri="http://purl.org/dc/terms/"/>
    <ds:schemaRef ds:uri="http://schemas.microsoft.com/office/infopath/2007/PartnerControls"/>
    <ds:schemaRef ds:uri="3a27f917-9df7-491b-af9b-1487b45ecd16"/>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331</TotalTime>
  <Words>1988</Words>
  <Application>Microsoft Office PowerPoint</Application>
  <PresentationFormat>Widescreen</PresentationFormat>
  <Paragraphs>188</Paragraphs>
  <Slides>29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Aptos</vt:lpstr>
      <vt:lpstr>Arial</vt:lpstr>
      <vt:lpstr>Calibri</vt:lpstr>
      <vt:lpstr>Calibri Light</vt:lpstr>
      <vt:lpstr>Sassoon Infant Std</vt:lpstr>
      <vt:lpstr>Tempus Sans ITC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Physical Development</vt:lpstr>
      <vt:lpstr>How can you help?</vt:lpstr>
      <vt:lpstr> Communication and Language</vt:lpstr>
      <vt:lpstr> How can you help?</vt:lpstr>
      <vt:lpstr>Literacy</vt:lpstr>
      <vt:lpstr>How can you help?</vt:lpstr>
      <vt:lpstr>Mathematics</vt:lpstr>
      <vt:lpstr>How can you help?</vt:lpstr>
      <vt:lpstr>Understanding the World</vt:lpstr>
      <vt:lpstr> How can you help?</vt:lpstr>
      <vt:lpstr>Expressive arts and design</vt:lpstr>
      <vt:lpstr>How can you help?</vt:lpstr>
      <vt:lpstr>Foundation Stage Profile</vt:lpstr>
      <vt:lpstr>Foundation Stage Profile</vt:lpstr>
      <vt:lpstr>Foundation Stage Profile</vt:lpstr>
      <vt:lpstr>PowerPoint Presentation</vt:lpstr>
      <vt:lpstr>PowerPoint Presentation</vt:lpstr>
      <vt:lpstr>Final Notes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 Garratt</dc:creator>
  <cp:lastModifiedBy>Emma Spickett</cp:lastModifiedBy>
  <cp:revision>21</cp:revision>
  <dcterms:created xsi:type="dcterms:W3CDTF">2022-07-17T05:46:11Z</dcterms:created>
  <dcterms:modified xsi:type="dcterms:W3CDTF">2024-09-07T11:59:16Z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0x010100B69F1D95E0E3AF4290A0F2948E045093</vt:lpwstr>
  </property>
  <property fmtid="{D5CDD505-2E9C-101B-9397-08002B2CF9AE}" pid="3" name="MediaServiceImageTags">
    <vt:lpwstr/>
  </property>
</Properties>
</file>