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61" r:id="rId5"/>
    <p:sldId id="259" r:id="rId6"/>
    <p:sldId id="262" r:id="rId7"/>
    <p:sldId id="260" r:id="rId8"/>
    <p:sldId id="263" r:id="rId9"/>
    <p:sldId id="264" r:id="rId10"/>
    <p:sldId id="266" r:id="rId11"/>
    <p:sldId id="265" r:id="rId1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2" autoAdjust="0"/>
    <p:restoredTop sz="94660"/>
  </p:normalViewPr>
  <p:slideViewPr>
    <p:cSldViewPr snapToGrid="0">
      <p:cViewPr varScale="1">
        <p:scale>
          <a:sx n="80" d="100"/>
          <a:sy n="80" d="100"/>
        </p:scale>
        <p:origin x="78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8A5AA-A2EA-46C5-997F-6E24B1E5B64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E684F79-DD92-404F-926C-75DC53CB4D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5C00D4-5CC7-48E8-9F47-41345C02D478}"/>
              </a:ext>
            </a:extLst>
          </p:cNvPr>
          <p:cNvSpPr>
            <a:spLocks noGrp="1"/>
          </p:cNvSpPr>
          <p:nvPr>
            <p:ph type="dt" sz="half" idx="10"/>
          </p:nvPr>
        </p:nvSpPr>
        <p:spPr/>
        <p:txBody>
          <a:bodyPr/>
          <a:lstStyle/>
          <a:p>
            <a:fld id="{626B31A2-1507-4EA9-9E66-A087593E077A}" type="datetimeFigureOut">
              <a:rPr lang="en-GB" smtClean="0"/>
              <a:t>01/09/2025</a:t>
            </a:fld>
            <a:endParaRPr lang="en-GB"/>
          </a:p>
        </p:txBody>
      </p:sp>
      <p:sp>
        <p:nvSpPr>
          <p:cNvPr id="5" name="Footer Placeholder 4">
            <a:extLst>
              <a:ext uri="{FF2B5EF4-FFF2-40B4-BE49-F238E27FC236}">
                <a16:creationId xmlns:a16="http://schemas.microsoft.com/office/drawing/2014/main" id="{DFB55777-2E0E-4BA4-AF30-9975D51536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EA76DC-42E1-4C00-96DE-9F1A95B0CC73}"/>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440298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ED636-A7FF-4841-A171-B28BAD7851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151269-3FFB-426E-968D-368C9B8DFC6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EA8008-6626-43CA-AF80-9FC3DD7A3EAB}"/>
              </a:ext>
            </a:extLst>
          </p:cNvPr>
          <p:cNvSpPr>
            <a:spLocks noGrp="1"/>
          </p:cNvSpPr>
          <p:nvPr>
            <p:ph type="dt" sz="half" idx="10"/>
          </p:nvPr>
        </p:nvSpPr>
        <p:spPr/>
        <p:txBody>
          <a:bodyPr/>
          <a:lstStyle/>
          <a:p>
            <a:fld id="{626B31A2-1507-4EA9-9E66-A087593E077A}" type="datetimeFigureOut">
              <a:rPr lang="en-GB" smtClean="0"/>
              <a:t>01/09/2025</a:t>
            </a:fld>
            <a:endParaRPr lang="en-GB"/>
          </a:p>
        </p:txBody>
      </p:sp>
      <p:sp>
        <p:nvSpPr>
          <p:cNvPr id="5" name="Footer Placeholder 4">
            <a:extLst>
              <a:ext uri="{FF2B5EF4-FFF2-40B4-BE49-F238E27FC236}">
                <a16:creationId xmlns:a16="http://schemas.microsoft.com/office/drawing/2014/main" id="{50019039-C5A7-4BD6-9173-9A858D01EB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543B6B-D63A-48E3-ACEC-83031B7B7225}"/>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353841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545B8-F027-4BB5-BDBD-B145FC62D1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E060460-95F3-4494-B42B-CB28ABFF4C8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9658D89-7EE8-4887-8F29-3517373F16E4}"/>
              </a:ext>
            </a:extLst>
          </p:cNvPr>
          <p:cNvSpPr>
            <a:spLocks noGrp="1"/>
          </p:cNvSpPr>
          <p:nvPr>
            <p:ph type="dt" sz="half" idx="10"/>
          </p:nvPr>
        </p:nvSpPr>
        <p:spPr/>
        <p:txBody>
          <a:bodyPr/>
          <a:lstStyle/>
          <a:p>
            <a:fld id="{626B31A2-1507-4EA9-9E66-A087593E077A}" type="datetimeFigureOut">
              <a:rPr lang="en-GB" smtClean="0"/>
              <a:t>01/09/2025</a:t>
            </a:fld>
            <a:endParaRPr lang="en-GB"/>
          </a:p>
        </p:txBody>
      </p:sp>
      <p:sp>
        <p:nvSpPr>
          <p:cNvPr id="5" name="Footer Placeholder 4">
            <a:extLst>
              <a:ext uri="{FF2B5EF4-FFF2-40B4-BE49-F238E27FC236}">
                <a16:creationId xmlns:a16="http://schemas.microsoft.com/office/drawing/2014/main" id="{B8AB5519-9312-489F-8495-A709DBEEB0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15F916-352B-4697-8CC6-C2B3A524C3CF}"/>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3908945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49F5F-284B-496C-929B-E16DAC8E6B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08530A7-9F81-4B98-9711-9B729B88C5A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B5DB892-FBBE-4C46-AAC9-C44E7C150C0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B58A4A4-434E-418E-87AC-DEBD0651ACB8}"/>
              </a:ext>
            </a:extLst>
          </p:cNvPr>
          <p:cNvSpPr>
            <a:spLocks noGrp="1"/>
          </p:cNvSpPr>
          <p:nvPr>
            <p:ph type="dt" sz="half" idx="10"/>
          </p:nvPr>
        </p:nvSpPr>
        <p:spPr/>
        <p:txBody>
          <a:bodyPr/>
          <a:lstStyle/>
          <a:p>
            <a:fld id="{626B31A2-1507-4EA9-9E66-A087593E077A}" type="datetimeFigureOut">
              <a:rPr lang="en-GB" smtClean="0"/>
              <a:t>01/09/2025</a:t>
            </a:fld>
            <a:endParaRPr lang="en-GB"/>
          </a:p>
        </p:txBody>
      </p:sp>
      <p:sp>
        <p:nvSpPr>
          <p:cNvPr id="6" name="Footer Placeholder 5">
            <a:extLst>
              <a:ext uri="{FF2B5EF4-FFF2-40B4-BE49-F238E27FC236}">
                <a16:creationId xmlns:a16="http://schemas.microsoft.com/office/drawing/2014/main" id="{4745C77C-61BD-4240-B498-535B5B24BB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2E7D4C-6983-44E2-B0B4-2950FC44E571}"/>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2540838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D85B1-BCB7-4007-BBB2-A4117D58A65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A78162-F505-4452-BD1C-5A3B29D0E9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82C38C-23A7-42BD-B6BC-180CCA663A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AC89C1-E23B-4F03-988E-C49B9EADB3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8D2A90-4CEF-44F4-8D02-5F1C2AA906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DFB1879-C3EB-4BFE-8951-30A50BA0E035}"/>
              </a:ext>
            </a:extLst>
          </p:cNvPr>
          <p:cNvSpPr>
            <a:spLocks noGrp="1"/>
          </p:cNvSpPr>
          <p:nvPr>
            <p:ph type="dt" sz="half" idx="10"/>
          </p:nvPr>
        </p:nvSpPr>
        <p:spPr/>
        <p:txBody>
          <a:bodyPr/>
          <a:lstStyle/>
          <a:p>
            <a:fld id="{626B31A2-1507-4EA9-9E66-A087593E077A}" type="datetimeFigureOut">
              <a:rPr lang="en-GB" smtClean="0"/>
              <a:t>01/09/2025</a:t>
            </a:fld>
            <a:endParaRPr lang="en-GB"/>
          </a:p>
        </p:txBody>
      </p:sp>
      <p:sp>
        <p:nvSpPr>
          <p:cNvPr id="8" name="Footer Placeholder 7">
            <a:extLst>
              <a:ext uri="{FF2B5EF4-FFF2-40B4-BE49-F238E27FC236}">
                <a16:creationId xmlns:a16="http://schemas.microsoft.com/office/drawing/2014/main" id="{2AB1053A-2AD3-4464-AB21-D73580D688B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562ECE-1EEF-4710-BCAF-EBE7C91B10F0}"/>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1015010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83E4C-9519-447E-BFCD-0152F0FAC92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4A671BE-2EA1-4463-A2F7-D7CDCB43B3B4}"/>
              </a:ext>
            </a:extLst>
          </p:cNvPr>
          <p:cNvSpPr>
            <a:spLocks noGrp="1"/>
          </p:cNvSpPr>
          <p:nvPr>
            <p:ph type="dt" sz="half" idx="10"/>
          </p:nvPr>
        </p:nvSpPr>
        <p:spPr/>
        <p:txBody>
          <a:bodyPr/>
          <a:lstStyle/>
          <a:p>
            <a:fld id="{626B31A2-1507-4EA9-9E66-A087593E077A}" type="datetimeFigureOut">
              <a:rPr lang="en-GB" smtClean="0"/>
              <a:t>01/09/2025</a:t>
            </a:fld>
            <a:endParaRPr lang="en-GB"/>
          </a:p>
        </p:txBody>
      </p:sp>
      <p:sp>
        <p:nvSpPr>
          <p:cNvPr id="4" name="Footer Placeholder 3">
            <a:extLst>
              <a:ext uri="{FF2B5EF4-FFF2-40B4-BE49-F238E27FC236}">
                <a16:creationId xmlns:a16="http://schemas.microsoft.com/office/drawing/2014/main" id="{F197A155-5F66-4378-A12C-336488456E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4212BCE-F048-4323-9D1F-2FBC04F2EE0A}"/>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2613130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3A7CA39-813B-45CD-A0B5-AD40729749C2}"/>
              </a:ext>
            </a:extLst>
          </p:cNvPr>
          <p:cNvSpPr>
            <a:spLocks noGrp="1"/>
          </p:cNvSpPr>
          <p:nvPr>
            <p:ph type="dt" sz="half" idx="10"/>
          </p:nvPr>
        </p:nvSpPr>
        <p:spPr/>
        <p:txBody>
          <a:bodyPr/>
          <a:lstStyle/>
          <a:p>
            <a:fld id="{626B31A2-1507-4EA9-9E66-A087593E077A}" type="datetimeFigureOut">
              <a:rPr lang="en-GB" smtClean="0"/>
              <a:t>01/09/2025</a:t>
            </a:fld>
            <a:endParaRPr lang="en-GB"/>
          </a:p>
        </p:txBody>
      </p:sp>
      <p:sp>
        <p:nvSpPr>
          <p:cNvPr id="3" name="Footer Placeholder 2">
            <a:extLst>
              <a:ext uri="{FF2B5EF4-FFF2-40B4-BE49-F238E27FC236}">
                <a16:creationId xmlns:a16="http://schemas.microsoft.com/office/drawing/2014/main" id="{979BC24B-FA7A-4BE4-9E78-EBC51CDCCAB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3E4222B-2DBD-4B43-8A12-51C743D463EA}"/>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2039937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AA898-706A-4D12-9B29-3966E1605F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CC68970-EEEA-4824-92B3-929738CA7A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E590960-44F3-48D1-8540-FE933DCBA6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EF4FC6-6E0E-442A-AB3E-C1FC19FD5C31}"/>
              </a:ext>
            </a:extLst>
          </p:cNvPr>
          <p:cNvSpPr>
            <a:spLocks noGrp="1"/>
          </p:cNvSpPr>
          <p:nvPr>
            <p:ph type="dt" sz="half" idx="10"/>
          </p:nvPr>
        </p:nvSpPr>
        <p:spPr/>
        <p:txBody>
          <a:bodyPr/>
          <a:lstStyle/>
          <a:p>
            <a:fld id="{626B31A2-1507-4EA9-9E66-A087593E077A}" type="datetimeFigureOut">
              <a:rPr lang="en-GB" smtClean="0"/>
              <a:t>01/09/2025</a:t>
            </a:fld>
            <a:endParaRPr lang="en-GB"/>
          </a:p>
        </p:txBody>
      </p:sp>
      <p:sp>
        <p:nvSpPr>
          <p:cNvPr id="6" name="Footer Placeholder 5">
            <a:extLst>
              <a:ext uri="{FF2B5EF4-FFF2-40B4-BE49-F238E27FC236}">
                <a16:creationId xmlns:a16="http://schemas.microsoft.com/office/drawing/2014/main" id="{DD84E454-E217-490D-A328-314BB085DC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7F41FAA-550F-4D29-859C-ED4CC537E859}"/>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25980568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E2AD2-2BBA-47E1-AB6B-3ED341AD21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28199A-DD64-41F1-B4ED-06E0896CFA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A40F9C2-1FF4-4DD1-9DDB-2F662E6BAF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882F719-E7B8-4DB7-B360-F9ABFFB2AE71}"/>
              </a:ext>
            </a:extLst>
          </p:cNvPr>
          <p:cNvSpPr>
            <a:spLocks noGrp="1"/>
          </p:cNvSpPr>
          <p:nvPr>
            <p:ph type="dt" sz="half" idx="10"/>
          </p:nvPr>
        </p:nvSpPr>
        <p:spPr/>
        <p:txBody>
          <a:bodyPr/>
          <a:lstStyle/>
          <a:p>
            <a:fld id="{626B31A2-1507-4EA9-9E66-A087593E077A}" type="datetimeFigureOut">
              <a:rPr lang="en-GB" smtClean="0"/>
              <a:t>01/09/2025</a:t>
            </a:fld>
            <a:endParaRPr lang="en-GB"/>
          </a:p>
        </p:txBody>
      </p:sp>
      <p:sp>
        <p:nvSpPr>
          <p:cNvPr id="6" name="Footer Placeholder 5">
            <a:extLst>
              <a:ext uri="{FF2B5EF4-FFF2-40B4-BE49-F238E27FC236}">
                <a16:creationId xmlns:a16="http://schemas.microsoft.com/office/drawing/2014/main" id="{A0A3DF8D-45D8-4B6C-B28C-339C2AFB29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53030F-EB7B-4EAD-B75F-E5EC84E38435}"/>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30519918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11938-CD23-4F95-B2C7-813FE6A4CA2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972263-0882-459A-BDEA-40486912D2E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2917A7-164F-4623-8A15-1842634502BB}"/>
              </a:ext>
            </a:extLst>
          </p:cNvPr>
          <p:cNvSpPr>
            <a:spLocks noGrp="1"/>
          </p:cNvSpPr>
          <p:nvPr>
            <p:ph type="dt" sz="half" idx="10"/>
          </p:nvPr>
        </p:nvSpPr>
        <p:spPr/>
        <p:txBody>
          <a:bodyPr/>
          <a:lstStyle/>
          <a:p>
            <a:fld id="{626B31A2-1507-4EA9-9E66-A087593E077A}" type="datetimeFigureOut">
              <a:rPr lang="en-GB" smtClean="0"/>
              <a:t>01/09/2025</a:t>
            </a:fld>
            <a:endParaRPr lang="en-GB"/>
          </a:p>
        </p:txBody>
      </p:sp>
      <p:sp>
        <p:nvSpPr>
          <p:cNvPr id="5" name="Footer Placeholder 4">
            <a:extLst>
              <a:ext uri="{FF2B5EF4-FFF2-40B4-BE49-F238E27FC236}">
                <a16:creationId xmlns:a16="http://schemas.microsoft.com/office/drawing/2014/main" id="{51928768-101A-49A2-9F01-40CEE2D338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0C834D-556B-4A79-8534-9E47C8D6864B}"/>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2236502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0833B3-A034-494A-A5F6-47C97D3A702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E820A1-5CA1-43F7-88A3-947A8A4967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BE1DEF-18C1-44FE-A9C9-2048993AF23D}"/>
              </a:ext>
            </a:extLst>
          </p:cNvPr>
          <p:cNvSpPr>
            <a:spLocks noGrp="1"/>
          </p:cNvSpPr>
          <p:nvPr>
            <p:ph type="dt" sz="half" idx="10"/>
          </p:nvPr>
        </p:nvSpPr>
        <p:spPr/>
        <p:txBody>
          <a:bodyPr/>
          <a:lstStyle/>
          <a:p>
            <a:fld id="{626B31A2-1507-4EA9-9E66-A087593E077A}" type="datetimeFigureOut">
              <a:rPr lang="en-GB" smtClean="0"/>
              <a:t>01/09/2025</a:t>
            </a:fld>
            <a:endParaRPr lang="en-GB"/>
          </a:p>
        </p:txBody>
      </p:sp>
      <p:sp>
        <p:nvSpPr>
          <p:cNvPr id="5" name="Footer Placeholder 4">
            <a:extLst>
              <a:ext uri="{FF2B5EF4-FFF2-40B4-BE49-F238E27FC236}">
                <a16:creationId xmlns:a16="http://schemas.microsoft.com/office/drawing/2014/main" id="{D343895A-A5F6-4FD1-B014-7C95351639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93B90D-EBE1-4D18-9066-436450820AB6}"/>
              </a:ext>
            </a:extLst>
          </p:cNvPr>
          <p:cNvSpPr>
            <a:spLocks noGrp="1"/>
          </p:cNvSpPr>
          <p:nvPr>
            <p:ph type="sldNum" sz="quarter" idx="12"/>
          </p:nvPr>
        </p:nvSpPr>
        <p:spPr/>
        <p:txBody>
          <a:bodyPr/>
          <a:lstStyle/>
          <a:p>
            <a:fld id="{36F2A511-F422-4DBF-881E-378D1670CC40}" type="slidenum">
              <a:rPr lang="en-GB" smtClean="0"/>
              <a:t>‹#›</a:t>
            </a:fld>
            <a:endParaRPr lang="en-GB"/>
          </a:p>
        </p:txBody>
      </p:sp>
    </p:spTree>
    <p:extLst>
      <p:ext uri="{BB962C8B-B14F-4D97-AF65-F5344CB8AC3E}">
        <p14:creationId xmlns:p14="http://schemas.microsoft.com/office/powerpoint/2010/main" val="154447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E7FAF7-D60F-4B6C-8041-ECC436F60F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3C8D7C9-0794-42D5-8EB9-C9C11E164C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FC4E7F-C777-4AC3-8356-4108A9D0B0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6B31A2-1507-4EA9-9E66-A087593E077A}" type="datetimeFigureOut">
              <a:rPr lang="en-GB" smtClean="0"/>
              <a:t>01/09/2025</a:t>
            </a:fld>
            <a:endParaRPr lang="en-GB"/>
          </a:p>
        </p:txBody>
      </p:sp>
      <p:sp>
        <p:nvSpPr>
          <p:cNvPr id="5" name="Footer Placeholder 4">
            <a:extLst>
              <a:ext uri="{FF2B5EF4-FFF2-40B4-BE49-F238E27FC236}">
                <a16:creationId xmlns:a16="http://schemas.microsoft.com/office/drawing/2014/main" id="{A70EFB44-2D74-4CEE-A807-1F411DFD80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39C67FA-7773-41CE-86BB-EC922E4BD6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F2A511-F422-4DBF-881E-378D1670CC40}" type="slidenum">
              <a:rPr lang="en-GB" smtClean="0"/>
              <a:t>‹#›</a:t>
            </a:fld>
            <a:endParaRPr lang="en-GB"/>
          </a:p>
        </p:txBody>
      </p:sp>
    </p:spTree>
    <p:extLst>
      <p:ext uri="{BB962C8B-B14F-4D97-AF65-F5344CB8AC3E}">
        <p14:creationId xmlns:p14="http://schemas.microsoft.com/office/powerpoint/2010/main" val="19717969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png"/><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hdphoto" Target="../media/hdphoto2.wdp"/><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5.png"/><Relationship Id="rId5" Type="http://schemas.microsoft.com/office/2007/relationships/hdphoto" Target="../media/hdphoto1.wdp"/><Relationship Id="rId10" Type="http://schemas.microsoft.com/office/2007/relationships/hdphoto" Target="../media/hdphoto3.wdp"/><Relationship Id="rId4" Type="http://schemas.openxmlformats.org/officeDocument/2006/relationships/image" Target="../media/image1.pn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png"/><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1.png"/><Relationship Id="rId5" Type="http://schemas.microsoft.com/office/2007/relationships/hdphoto" Target="../media/hdphoto1.wdp"/><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4.wmf"/><Relationship Id="rId5" Type="http://schemas.microsoft.com/office/2007/relationships/hdphoto" Target="../media/hdphoto1.wdp"/><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FE63A-4949-4A07-AEDF-FB9F6282E1EC}"/>
              </a:ext>
            </a:extLst>
          </p:cNvPr>
          <p:cNvSpPr>
            <a:spLocks noGrp="1"/>
          </p:cNvSpPr>
          <p:nvPr>
            <p:ph type="ctrTitle"/>
          </p:nvPr>
        </p:nvSpPr>
        <p:spPr>
          <a:xfrm>
            <a:off x="4231628" y="1041400"/>
            <a:ext cx="5718629" cy="2387600"/>
          </a:xfrm>
        </p:spPr>
        <p:txBody>
          <a:bodyPr>
            <a:normAutofit/>
          </a:bodyPr>
          <a:lstStyle/>
          <a:p>
            <a:r>
              <a:rPr lang="en-GB" sz="7200" b="1" dirty="0">
                <a:solidFill>
                  <a:schemeClr val="bg1"/>
                </a:solidFill>
                <a:latin typeface="Sassoon Infant Std" panose="020B0503020103030203" pitchFamily="34" charset="0"/>
              </a:rPr>
              <a:t>Welcome to Year 2</a:t>
            </a:r>
          </a:p>
        </p:txBody>
      </p:sp>
      <p:pic>
        <p:nvPicPr>
          <p:cNvPr id="1026" name="Picture 2" descr="Baby Otter by Kailooma X TheDol">
            <a:extLst>
              <a:ext uri="{FF2B5EF4-FFF2-40B4-BE49-F238E27FC236}">
                <a16:creationId xmlns:a16="http://schemas.microsoft.com/office/drawing/2014/main" id="{8EB97582-5C85-49FF-BFBF-0042388D06F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282484" y="959370"/>
            <a:ext cx="6464688" cy="64646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d Fox (Realistic Ballpoint Pen Drawing, Drawing by Daria Maier | Artmajeur">
            <a:extLst>
              <a:ext uri="{FF2B5EF4-FFF2-40B4-BE49-F238E27FC236}">
                <a16:creationId xmlns:a16="http://schemas.microsoft.com/office/drawing/2014/main" id="{ED34412E-6729-4D65-A1D2-EF683EF98440}"/>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337458" y="-451605"/>
            <a:ext cx="5138058" cy="7225395"/>
          </a:xfrm>
          <a:prstGeom prst="rect">
            <a:avLst/>
          </a:prstGeom>
          <a:noFill/>
          <a:extLst>
            <a:ext uri="{909E8E84-426E-40DD-AFC4-6F175D3DCCD1}">
              <a14:hiddenFill xmlns:a14="http://schemas.microsoft.com/office/drawing/2010/main">
                <a:solidFill>
                  <a:srgbClr val="FFFFFF"/>
                </a:solidFill>
              </a14:hiddenFill>
            </a:ext>
          </a:extLst>
        </p:spPr>
      </p:pic>
      <p:pic>
        <p:nvPicPr>
          <p:cNvPr id="6" name="officeArt object" descr="Image">
            <a:extLst>
              <a:ext uri="{FF2B5EF4-FFF2-40B4-BE49-F238E27FC236}">
                <a16:creationId xmlns:a16="http://schemas.microsoft.com/office/drawing/2014/main" id="{47BB079F-C786-433E-8B7E-5B162AC56143}"/>
              </a:ext>
            </a:extLst>
          </p:cNvPr>
          <p:cNvPicPr/>
          <p:nvPr/>
        </p:nvPicPr>
        <p:blipFill>
          <a:blip r:embed="rId6">
            <a:alphaModFix amt="84921"/>
          </a:blip>
          <a:stretch>
            <a:fillRect/>
          </a:stretch>
        </p:blipFill>
        <p:spPr>
          <a:xfrm>
            <a:off x="10159807" y="168535"/>
            <a:ext cx="1879793" cy="1745730"/>
          </a:xfrm>
          <a:prstGeom prst="rect">
            <a:avLst/>
          </a:prstGeom>
          <a:ln w="12700" cap="flat">
            <a:noFill/>
            <a:miter lim="400000"/>
          </a:ln>
          <a:effectLst/>
        </p:spPr>
      </p:pic>
    </p:spTree>
    <p:extLst>
      <p:ext uri="{BB962C8B-B14F-4D97-AF65-F5344CB8AC3E}">
        <p14:creationId xmlns:p14="http://schemas.microsoft.com/office/powerpoint/2010/main" val="4078218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FE63A-4949-4A07-AEDF-FB9F6282E1EC}"/>
              </a:ext>
            </a:extLst>
          </p:cNvPr>
          <p:cNvSpPr>
            <a:spLocks noGrp="1"/>
          </p:cNvSpPr>
          <p:nvPr>
            <p:ph type="ctrTitle"/>
          </p:nvPr>
        </p:nvSpPr>
        <p:spPr>
          <a:xfrm>
            <a:off x="3236685" y="-968478"/>
            <a:ext cx="5718629" cy="2387600"/>
          </a:xfrm>
        </p:spPr>
        <p:txBody>
          <a:bodyPr>
            <a:normAutofit/>
          </a:bodyPr>
          <a:lstStyle/>
          <a:p>
            <a:r>
              <a:rPr lang="en-GB" sz="6600" b="1" u="sng" dirty="0">
                <a:solidFill>
                  <a:schemeClr val="bg1"/>
                </a:solidFill>
                <a:latin typeface="Sassoon Infant Std" panose="020B0503020103030203" pitchFamily="34" charset="0"/>
              </a:rPr>
              <a:t>Year 2 Staff</a:t>
            </a:r>
          </a:p>
        </p:txBody>
      </p:sp>
      <p:pic>
        <p:nvPicPr>
          <p:cNvPr id="1026" name="Picture 2" descr="Baby Otter by Kailooma X TheDol">
            <a:extLst>
              <a:ext uri="{FF2B5EF4-FFF2-40B4-BE49-F238E27FC236}">
                <a16:creationId xmlns:a16="http://schemas.microsoft.com/office/drawing/2014/main" id="{8EB97582-5C85-49FF-BFBF-0042388D06F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893628" y="-446314"/>
            <a:ext cx="3298372" cy="329837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d Fox (Realistic Ballpoint Pen Drawing, Drawing by Daria Maier | Artmajeur">
            <a:extLst>
              <a:ext uri="{FF2B5EF4-FFF2-40B4-BE49-F238E27FC236}">
                <a16:creationId xmlns:a16="http://schemas.microsoft.com/office/drawing/2014/main" id="{ED34412E-6729-4D65-A1D2-EF683EF98440}"/>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2432958" cy="34213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5">
            <a:extLst>
              <a:ext uri="{FF2B5EF4-FFF2-40B4-BE49-F238E27FC236}">
                <a16:creationId xmlns:a16="http://schemas.microsoft.com/office/drawing/2014/main" id="{D72D5A95-CA0D-49BB-B635-F0111B1292AE}"/>
              </a:ext>
            </a:extLst>
          </p:cNvPr>
          <p:cNvSpPr>
            <a:spLocks noChangeArrowheads="1"/>
          </p:cNvSpPr>
          <p:nvPr/>
        </p:nvSpPr>
        <p:spPr bwMode="auto">
          <a:xfrm>
            <a:off x="1955799" y="1621622"/>
            <a:ext cx="8280400"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80000"/>
              </a:lnSpc>
              <a:buFontTx/>
              <a:buNone/>
            </a:pPr>
            <a:r>
              <a:rPr lang="en-GB" altLang="en-US" sz="3600" dirty="0">
                <a:solidFill>
                  <a:srgbClr val="FF0000"/>
                </a:solidFill>
                <a:latin typeface="Sassoon Infant Std" panose="020B0503020103030203" pitchFamily="34" charset="0"/>
              </a:rPr>
              <a:t>Fox Class</a:t>
            </a:r>
          </a:p>
          <a:p>
            <a:pPr algn="ctr" eaLnBrk="1" hangingPunct="1">
              <a:lnSpc>
                <a:spcPct val="80000"/>
              </a:lnSpc>
              <a:buFontTx/>
              <a:buNone/>
            </a:pPr>
            <a:r>
              <a:rPr lang="en-GB" altLang="en-US" sz="3600" dirty="0">
                <a:solidFill>
                  <a:srgbClr val="0066FF"/>
                </a:solidFill>
                <a:latin typeface="Sassoon Infant Std" panose="020B0503020103030203" pitchFamily="34" charset="0"/>
              </a:rPr>
              <a:t>Teacher: Ms McLean</a:t>
            </a:r>
          </a:p>
          <a:p>
            <a:pPr algn="ctr" eaLnBrk="1" hangingPunct="1">
              <a:lnSpc>
                <a:spcPct val="80000"/>
              </a:lnSpc>
              <a:buFontTx/>
              <a:buNone/>
            </a:pPr>
            <a:r>
              <a:rPr lang="en-GB" altLang="en-US" sz="3600" dirty="0">
                <a:solidFill>
                  <a:srgbClr val="0066FF"/>
                </a:solidFill>
                <a:latin typeface="Sassoon Infant Std" panose="020B0503020103030203" pitchFamily="34" charset="0"/>
              </a:rPr>
              <a:t>Teaching Assistant – Ms Perrin</a:t>
            </a:r>
          </a:p>
        </p:txBody>
      </p:sp>
      <p:sp>
        <p:nvSpPr>
          <p:cNvPr id="6" name="Rectangle 5">
            <a:extLst>
              <a:ext uri="{FF2B5EF4-FFF2-40B4-BE49-F238E27FC236}">
                <a16:creationId xmlns:a16="http://schemas.microsoft.com/office/drawing/2014/main" id="{7087A91A-FD52-4BA9-ABCA-C50E376E3ADF}"/>
              </a:ext>
            </a:extLst>
          </p:cNvPr>
          <p:cNvSpPr>
            <a:spLocks noChangeArrowheads="1"/>
          </p:cNvSpPr>
          <p:nvPr/>
        </p:nvSpPr>
        <p:spPr bwMode="auto">
          <a:xfrm>
            <a:off x="1260542" y="3796718"/>
            <a:ext cx="9855201"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80000"/>
              </a:lnSpc>
              <a:buFontTx/>
              <a:buNone/>
            </a:pPr>
            <a:r>
              <a:rPr lang="en-GB" altLang="en-US" sz="3600" dirty="0">
                <a:solidFill>
                  <a:srgbClr val="FF0000"/>
                </a:solidFill>
                <a:latin typeface="Sassoon Infant Std" panose="020B0503020103030203" pitchFamily="34" charset="0"/>
              </a:rPr>
              <a:t>Otter Class</a:t>
            </a:r>
          </a:p>
          <a:p>
            <a:pPr algn="ctr" eaLnBrk="1" hangingPunct="1">
              <a:lnSpc>
                <a:spcPct val="80000"/>
              </a:lnSpc>
              <a:buFontTx/>
              <a:buNone/>
            </a:pPr>
            <a:r>
              <a:rPr lang="en-GB" altLang="en-US" sz="3600" dirty="0">
                <a:solidFill>
                  <a:srgbClr val="0066FF"/>
                </a:solidFill>
                <a:latin typeface="Sassoon Infant Std" panose="020B0503020103030203" pitchFamily="34" charset="0"/>
              </a:rPr>
              <a:t>Teachers: Ms </a:t>
            </a:r>
            <a:r>
              <a:rPr lang="en-GB" altLang="en-US" sz="3600" dirty="0" err="1">
                <a:solidFill>
                  <a:srgbClr val="0066FF"/>
                </a:solidFill>
                <a:latin typeface="Sassoon Infant Std" panose="020B0503020103030203" pitchFamily="34" charset="0"/>
              </a:rPr>
              <a:t>Furiel</a:t>
            </a:r>
            <a:r>
              <a:rPr lang="en-GB" altLang="en-US" sz="3600" dirty="0">
                <a:solidFill>
                  <a:srgbClr val="0066FF"/>
                </a:solidFill>
                <a:latin typeface="Sassoon Infant Std" panose="020B0503020103030203" pitchFamily="34" charset="0"/>
              </a:rPr>
              <a:t> &amp; Mrs Baillie-Hopkins</a:t>
            </a:r>
          </a:p>
          <a:p>
            <a:pPr algn="ctr" eaLnBrk="1" hangingPunct="1">
              <a:lnSpc>
                <a:spcPct val="80000"/>
              </a:lnSpc>
              <a:buFontTx/>
              <a:buNone/>
            </a:pPr>
            <a:r>
              <a:rPr lang="en-GB" altLang="en-US" sz="3600" dirty="0">
                <a:solidFill>
                  <a:srgbClr val="0066FF"/>
                </a:solidFill>
                <a:latin typeface="Sassoon Infant Std" panose="020B0503020103030203" pitchFamily="34" charset="0"/>
              </a:rPr>
              <a:t>Teaching Assistant – Miss Brown</a:t>
            </a:r>
          </a:p>
          <a:p>
            <a:pPr algn="ctr" eaLnBrk="1" hangingPunct="1">
              <a:lnSpc>
                <a:spcPct val="80000"/>
              </a:lnSpc>
              <a:buFontTx/>
              <a:buNone/>
            </a:pPr>
            <a:endParaRPr lang="en-GB" altLang="en-US" sz="3600" dirty="0">
              <a:solidFill>
                <a:srgbClr val="0066FF"/>
              </a:solidFill>
              <a:latin typeface="Sassoon Infant Std" panose="020B0503020103030203" pitchFamily="34" charset="0"/>
            </a:endParaRPr>
          </a:p>
          <a:p>
            <a:pPr algn="ctr" eaLnBrk="1" hangingPunct="1">
              <a:lnSpc>
                <a:spcPct val="80000"/>
              </a:lnSpc>
              <a:buFontTx/>
              <a:buNone/>
            </a:pPr>
            <a:r>
              <a:rPr lang="en-GB" altLang="en-US" sz="3600" dirty="0">
                <a:solidFill>
                  <a:srgbClr val="0066FF"/>
                </a:solidFill>
                <a:latin typeface="Sassoon Infant Std" panose="020B0503020103030203" pitchFamily="34" charset="0"/>
              </a:rPr>
              <a:t>Year Group TA – Miss Welham</a:t>
            </a:r>
          </a:p>
        </p:txBody>
      </p:sp>
    </p:spTree>
    <p:extLst>
      <p:ext uri="{BB962C8B-B14F-4D97-AF65-F5344CB8AC3E}">
        <p14:creationId xmlns:p14="http://schemas.microsoft.com/office/powerpoint/2010/main" val="2003079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50B7B4B-CA4D-4ADD-A6A7-75EA49989DEC}"/>
              </a:ext>
            </a:extLst>
          </p:cNvPr>
          <p:cNvPicPr>
            <a:picLocks noChangeAspect="1"/>
          </p:cNvPicPr>
          <p:nvPr/>
        </p:nvPicPr>
        <p:blipFill>
          <a:blip r:embed="rId2"/>
          <a:stretch>
            <a:fillRect/>
          </a:stretch>
        </p:blipFill>
        <p:spPr>
          <a:xfrm>
            <a:off x="2686606" y="1704127"/>
            <a:ext cx="3409394" cy="4941150"/>
          </a:xfrm>
          <a:prstGeom prst="rect">
            <a:avLst/>
          </a:prstGeom>
        </p:spPr>
      </p:pic>
      <p:pic>
        <p:nvPicPr>
          <p:cNvPr id="4" name="Picture 4" descr="Red Fox (Realistic Ballpoint Pen Drawing, Drawing by Daria Maier | Artmajeur">
            <a:extLst>
              <a:ext uri="{FF2B5EF4-FFF2-40B4-BE49-F238E27FC236}">
                <a16:creationId xmlns:a16="http://schemas.microsoft.com/office/drawing/2014/main" id="{45403EAE-4E7B-480D-9745-820750E7E2F2}"/>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2432958" cy="34213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aby Otter by Kailooma X TheDol">
            <a:extLst>
              <a:ext uri="{FF2B5EF4-FFF2-40B4-BE49-F238E27FC236}">
                <a16:creationId xmlns:a16="http://schemas.microsoft.com/office/drawing/2014/main" id="{EAE7DC17-F3A3-42DE-8A86-31D6C88E1628}"/>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893628" y="-446314"/>
            <a:ext cx="3298372" cy="329837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2">
            <a:extLst>
              <a:ext uri="{FF2B5EF4-FFF2-40B4-BE49-F238E27FC236}">
                <a16:creationId xmlns:a16="http://schemas.microsoft.com/office/drawing/2014/main" id="{79E2307A-122B-4587-BCA7-CBB7B4AC0CC1}"/>
              </a:ext>
            </a:extLst>
          </p:cNvPr>
          <p:cNvSpPr txBox="1">
            <a:spLocks/>
          </p:cNvSpPr>
          <p:nvPr/>
        </p:nvSpPr>
        <p:spPr>
          <a:xfrm>
            <a:off x="1981200" y="2023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u="sng">
                <a:solidFill>
                  <a:schemeClr val="bg1"/>
                </a:solidFill>
                <a:latin typeface="Comic Sans MS" panose="030F0702030302020204" pitchFamily="66" charset="0"/>
              </a:rPr>
              <a:t>Expectations</a:t>
            </a:r>
            <a:endParaRPr lang="en-GB" altLang="en-US" sz="6000" u="sng" dirty="0">
              <a:solidFill>
                <a:schemeClr val="bg1"/>
              </a:solidFill>
              <a:latin typeface="Comic Sans MS" panose="030F0702030302020204" pitchFamily="66" charset="0"/>
            </a:endParaRPr>
          </a:p>
        </p:txBody>
      </p:sp>
      <p:sp>
        <p:nvSpPr>
          <p:cNvPr id="7" name="TextBox 6">
            <a:extLst>
              <a:ext uri="{FF2B5EF4-FFF2-40B4-BE49-F238E27FC236}">
                <a16:creationId xmlns:a16="http://schemas.microsoft.com/office/drawing/2014/main" id="{1A53C438-F673-4C77-A4B4-1378C6935B58}"/>
              </a:ext>
            </a:extLst>
          </p:cNvPr>
          <p:cNvSpPr txBox="1"/>
          <p:nvPr/>
        </p:nvSpPr>
        <p:spPr>
          <a:xfrm>
            <a:off x="6305585" y="2638948"/>
            <a:ext cx="5702106" cy="3939540"/>
          </a:xfrm>
          <a:prstGeom prst="rect">
            <a:avLst/>
          </a:prstGeom>
          <a:noFill/>
        </p:spPr>
        <p:txBody>
          <a:bodyPr wrap="square">
            <a:spAutoFit/>
          </a:bodyPr>
          <a:lstStyle/>
          <a:p>
            <a:r>
              <a:rPr lang="en-GB" sz="2500" dirty="0">
                <a:latin typeface="Sassoon Infant Std" panose="020B0503020103030203" pitchFamily="34" charset="0"/>
              </a:rPr>
              <a:t>At Holy Trinity &amp; St John’s we follow the 3 school rules; ready, respectful and safe.</a:t>
            </a:r>
          </a:p>
          <a:p>
            <a:endParaRPr lang="en-GB" sz="2500" dirty="0">
              <a:latin typeface="Sassoon Infant Std" panose="020B0503020103030203" pitchFamily="34" charset="0"/>
            </a:endParaRPr>
          </a:p>
          <a:p>
            <a:r>
              <a:rPr lang="en-GB" sz="2500" dirty="0">
                <a:latin typeface="Sassoon Infant Std" panose="020B0503020103030203" pitchFamily="34" charset="0"/>
              </a:rPr>
              <a:t>Children are reminded what these look like and this is constantly being reinforced through-out the school.</a:t>
            </a:r>
          </a:p>
          <a:p>
            <a:endParaRPr lang="en-GB" sz="2500" dirty="0">
              <a:latin typeface="Sassoon Infant Std" panose="020B0503020103030203" pitchFamily="34" charset="0"/>
            </a:endParaRPr>
          </a:p>
          <a:p>
            <a:r>
              <a:rPr lang="en-GB" sz="2500" dirty="0">
                <a:latin typeface="Sassoon Infant Std" panose="020B0503020103030203" pitchFamily="34" charset="0"/>
              </a:rPr>
              <a:t>This week we will be spending time embedding these within the classroom environment.</a:t>
            </a:r>
          </a:p>
        </p:txBody>
      </p:sp>
    </p:spTree>
    <p:extLst>
      <p:ext uri="{BB962C8B-B14F-4D97-AF65-F5344CB8AC3E}">
        <p14:creationId xmlns:p14="http://schemas.microsoft.com/office/powerpoint/2010/main" val="19809657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 name="Picture 4" descr="Red Fox (Realistic Ballpoint Pen Drawing, Drawing by Daria Maier | Artmajeur">
            <a:extLst>
              <a:ext uri="{FF2B5EF4-FFF2-40B4-BE49-F238E27FC236}">
                <a16:creationId xmlns:a16="http://schemas.microsoft.com/office/drawing/2014/main" id="{45403EAE-4E7B-480D-9745-820750E7E2F2}"/>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86375" cy="237146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aby Otter by Kailooma X TheDol">
            <a:extLst>
              <a:ext uri="{FF2B5EF4-FFF2-40B4-BE49-F238E27FC236}">
                <a16:creationId xmlns:a16="http://schemas.microsoft.com/office/drawing/2014/main" id="{EAE7DC17-F3A3-42DE-8A86-31D6C88E1628}"/>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9734550" y="-446314"/>
            <a:ext cx="2457450" cy="24574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2">
            <a:extLst>
              <a:ext uri="{FF2B5EF4-FFF2-40B4-BE49-F238E27FC236}">
                <a16:creationId xmlns:a16="http://schemas.microsoft.com/office/drawing/2014/main" id="{79E2307A-122B-4587-BCA7-CBB7B4AC0CC1}"/>
              </a:ext>
            </a:extLst>
          </p:cNvPr>
          <p:cNvSpPr txBox="1">
            <a:spLocks/>
          </p:cNvSpPr>
          <p:nvPr/>
        </p:nvSpPr>
        <p:spPr>
          <a:xfrm>
            <a:off x="1981200" y="2023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u="sng" dirty="0">
                <a:solidFill>
                  <a:schemeClr val="bg1"/>
                </a:solidFill>
                <a:latin typeface="Comic Sans MS" panose="030F0702030302020204" pitchFamily="66" charset="0"/>
              </a:rPr>
              <a:t>Holy Trinity Rewards</a:t>
            </a:r>
          </a:p>
        </p:txBody>
      </p:sp>
      <p:pic>
        <p:nvPicPr>
          <p:cNvPr id="7" name="Picture 6">
            <a:extLst>
              <a:ext uri="{FF2B5EF4-FFF2-40B4-BE49-F238E27FC236}">
                <a16:creationId xmlns:a16="http://schemas.microsoft.com/office/drawing/2014/main" id="{4E00F924-829E-4A5C-88B6-33D59AF47FC3}"/>
              </a:ext>
            </a:extLst>
          </p:cNvPr>
          <p:cNvPicPr>
            <a:picLocks noChangeAspect="1"/>
          </p:cNvPicPr>
          <p:nvPr/>
        </p:nvPicPr>
        <p:blipFill>
          <a:blip r:embed="rId6"/>
          <a:stretch>
            <a:fillRect/>
          </a:stretch>
        </p:blipFill>
        <p:spPr>
          <a:xfrm>
            <a:off x="203021" y="3474902"/>
            <a:ext cx="1851612" cy="1096021"/>
          </a:xfrm>
          <a:prstGeom prst="rect">
            <a:avLst/>
          </a:prstGeom>
        </p:spPr>
      </p:pic>
      <p:pic>
        <p:nvPicPr>
          <p:cNvPr id="8" name="Picture 7">
            <a:extLst>
              <a:ext uri="{FF2B5EF4-FFF2-40B4-BE49-F238E27FC236}">
                <a16:creationId xmlns:a16="http://schemas.microsoft.com/office/drawing/2014/main" id="{307825E3-9F8D-402D-BF55-D7ACE0AF126F}"/>
              </a:ext>
            </a:extLst>
          </p:cNvPr>
          <p:cNvPicPr>
            <a:picLocks noChangeAspect="1"/>
          </p:cNvPicPr>
          <p:nvPr/>
        </p:nvPicPr>
        <p:blipFill rotWithShape="1">
          <a:blip r:embed="rId7"/>
          <a:srcRect l="49310" t="18954"/>
          <a:stretch/>
        </p:blipFill>
        <p:spPr>
          <a:xfrm>
            <a:off x="213833" y="4501882"/>
            <a:ext cx="1851612" cy="1093513"/>
          </a:xfrm>
          <a:prstGeom prst="rect">
            <a:avLst/>
          </a:prstGeom>
        </p:spPr>
      </p:pic>
      <p:pic>
        <p:nvPicPr>
          <p:cNvPr id="9" name="Picture 8">
            <a:extLst>
              <a:ext uri="{FF2B5EF4-FFF2-40B4-BE49-F238E27FC236}">
                <a16:creationId xmlns:a16="http://schemas.microsoft.com/office/drawing/2014/main" id="{174168ED-470F-4948-A3B5-9FAAE7CBE859}"/>
              </a:ext>
            </a:extLst>
          </p:cNvPr>
          <p:cNvPicPr>
            <a:picLocks noChangeAspect="1"/>
          </p:cNvPicPr>
          <p:nvPr/>
        </p:nvPicPr>
        <p:blipFill>
          <a:blip r:embed="rId8"/>
          <a:stretch>
            <a:fillRect/>
          </a:stretch>
        </p:blipFill>
        <p:spPr>
          <a:xfrm>
            <a:off x="213833" y="5562137"/>
            <a:ext cx="1839091" cy="1093513"/>
          </a:xfrm>
          <a:prstGeom prst="rect">
            <a:avLst/>
          </a:prstGeom>
        </p:spPr>
      </p:pic>
      <p:pic>
        <p:nvPicPr>
          <p:cNvPr id="10" name="Picture 2" descr="Gold Star Fanfare Achievement Trophy 185mm (7.25&quot;) | TrophyMaster UK">
            <a:extLst>
              <a:ext uri="{FF2B5EF4-FFF2-40B4-BE49-F238E27FC236}">
                <a16:creationId xmlns:a16="http://schemas.microsoft.com/office/drawing/2014/main" id="{F0FB75CD-AC23-4CD0-9185-47D7F48D8B28}"/>
              </a:ext>
            </a:extLst>
          </p:cNvPr>
          <p:cNvPicPr>
            <a:picLocks noChangeAspect="1" noChangeArrowheads="1"/>
          </p:cNvPicPr>
          <p:nvPr/>
        </p:nvPicPr>
        <p:blipFill rotWithShape="1">
          <a:blip r:embed="rId9" cstate="print">
            <a:extLst>
              <a:ext uri="{BEBA8EAE-BF5A-486C-A8C5-ECC9F3942E4B}">
                <a14:imgProps xmlns:a14="http://schemas.microsoft.com/office/drawing/2010/main">
                  <a14:imgLayer r:embed="rId10">
                    <a14:imgEffect>
                      <a14:backgroundRemoval t="4200" b="98200" l="10000" r="90000">
                        <a14:foregroundMark x1="57700" y1="9600" x2="62200" y2="4200"/>
                        <a14:foregroundMark x1="62200" y1="4200" x2="64300" y2="10600"/>
                        <a14:foregroundMark x1="28800" y1="89400" x2="35100" y2="94600"/>
                        <a14:foregroundMark x1="35100" y1="94600" x2="50100" y2="98200"/>
                        <a14:foregroundMark x1="50100" y1="98200" x2="62000" y2="89100"/>
                      </a14:backgroundRemoval>
                    </a14:imgEffect>
                  </a14:imgLayer>
                </a14:imgProps>
              </a:ext>
              <a:ext uri="{28A0092B-C50C-407E-A947-70E740481C1C}">
                <a14:useLocalDpi xmlns:a14="http://schemas.microsoft.com/office/drawing/2010/main" val="0"/>
              </a:ext>
            </a:extLst>
          </a:blip>
          <a:srcRect b="2945"/>
          <a:stretch/>
        </p:blipFill>
        <p:spPr bwMode="auto">
          <a:xfrm>
            <a:off x="455491" y="2399010"/>
            <a:ext cx="1346671" cy="130701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04E5C06D-1FA7-41AA-8C6E-BED85E21B8CE}"/>
              </a:ext>
            </a:extLst>
          </p:cNvPr>
          <p:cNvSpPr txBox="1"/>
          <p:nvPr/>
        </p:nvSpPr>
        <p:spPr>
          <a:xfrm>
            <a:off x="213833" y="2131335"/>
            <a:ext cx="1839091" cy="4524315"/>
          </a:xfrm>
          <a:prstGeom prst="rect">
            <a:avLst/>
          </a:prstGeom>
          <a:noFill/>
        </p:spPr>
        <p:txBody>
          <a:bodyPr wrap="square" rtlCol="0">
            <a:spAutoFit/>
          </a:bodyPr>
          <a:lstStyle/>
          <a:p>
            <a:pPr algn="ctr"/>
            <a:r>
              <a:rPr lang="en-GB" dirty="0">
                <a:latin typeface="Sassoon Infant Std" panose="020B0503020103030203" pitchFamily="34" charset="0"/>
              </a:rPr>
              <a:t>Holy Trinity Champion – 5hps</a:t>
            </a: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r>
              <a:rPr lang="en-GB" dirty="0">
                <a:latin typeface="Sassoon Infant Std" panose="020B0503020103030203" pitchFamily="34" charset="0"/>
              </a:rPr>
              <a:t>Gold – 3hps</a:t>
            </a: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r>
              <a:rPr lang="en-GB" dirty="0">
                <a:latin typeface="Sassoon Infant Std" panose="020B0503020103030203" pitchFamily="34" charset="0"/>
              </a:rPr>
              <a:t>Silver – 2hps</a:t>
            </a: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r>
              <a:rPr lang="en-GB" dirty="0">
                <a:latin typeface="Sassoon Infant Std" panose="020B0503020103030203" pitchFamily="34" charset="0"/>
              </a:rPr>
              <a:t>Bronze – 1hp</a:t>
            </a:r>
          </a:p>
          <a:p>
            <a:pPr algn="ctr"/>
            <a:endParaRPr lang="en-GB" dirty="0">
              <a:latin typeface="Sassoon Infant Std" panose="020B0503020103030203" pitchFamily="34" charset="0"/>
            </a:endParaRPr>
          </a:p>
        </p:txBody>
      </p:sp>
      <p:sp>
        <p:nvSpPr>
          <p:cNvPr id="12" name="TextBox 11">
            <a:extLst>
              <a:ext uri="{FF2B5EF4-FFF2-40B4-BE49-F238E27FC236}">
                <a16:creationId xmlns:a16="http://schemas.microsoft.com/office/drawing/2014/main" id="{2B4A3CAF-91EB-4057-BF1E-C58F978BD2BE}"/>
              </a:ext>
            </a:extLst>
          </p:cNvPr>
          <p:cNvSpPr txBox="1"/>
          <p:nvPr/>
        </p:nvSpPr>
        <p:spPr>
          <a:xfrm>
            <a:off x="2222694" y="1185732"/>
            <a:ext cx="9766285" cy="5478423"/>
          </a:xfrm>
          <a:prstGeom prst="rect">
            <a:avLst/>
          </a:prstGeom>
          <a:noFill/>
        </p:spPr>
        <p:txBody>
          <a:bodyPr wrap="square">
            <a:spAutoFit/>
          </a:bodyPr>
          <a:lstStyle/>
          <a:p>
            <a:r>
              <a:rPr lang="en-GB" sz="2500" dirty="0">
                <a:latin typeface="Sassoon Infant Std" panose="020B0503020103030203" pitchFamily="34" charset="0"/>
              </a:rPr>
              <a:t>All children start the day on Bronze. </a:t>
            </a:r>
          </a:p>
          <a:p>
            <a:endParaRPr lang="en-GB" sz="2500" dirty="0">
              <a:latin typeface="Sassoon Infant Std" panose="020B0503020103030203" pitchFamily="34" charset="0"/>
            </a:endParaRPr>
          </a:p>
          <a:p>
            <a:r>
              <a:rPr lang="en-GB" sz="2500" dirty="0">
                <a:latin typeface="Sassoon Infant Std" panose="020B0503020103030203" pitchFamily="34" charset="0"/>
              </a:rPr>
              <a:t>They are removed from Bronze if after a verbal warning they are still not responding and doing the right thing or if they have deliberately hurt another child.</a:t>
            </a:r>
          </a:p>
          <a:p>
            <a:endParaRPr lang="en-GB" sz="2500" dirty="0">
              <a:latin typeface="Sassoon Infant Std" panose="020B0503020103030203" pitchFamily="34" charset="0"/>
            </a:endParaRPr>
          </a:p>
          <a:p>
            <a:r>
              <a:rPr lang="en-GB" sz="2500" dirty="0">
                <a:latin typeface="Sassoon Infant Std" panose="020B0503020103030203" pitchFamily="34" charset="0"/>
              </a:rPr>
              <a:t>Children can progress to silver, gold and HT champion during the day through showing good effort, achievement or acts of kindness.</a:t>
            </a:r>
          </a:p>
          <a:p>
            <a:endParaRPr lang="en-GB" sz="2500" dirty="0">
              <a:latin typeface="Sassoon Infant Std" panose="020B0503020103030203" pitchFamily="34" charset="0"/>
            </a:endParaRPr>
          </a:p>
          <a:p>
            <a:r>
              <a:rPr lang="en-GB" sz="2500" dirty="0">
                <a:latin typeface="Sassoon Infant Std" panose="020B0503020103030203" pitchFamily="34" charset="0"/>
              </a:rPr>
              <a:t>House points are awarded at the end of the day according to where they finish on the chart.</a:t>
            </a:r>
          </a:p>
          <a:p>
            <a:endParaRPr lang="en-GB" sz="2500" dirty="0">
              <a:latin typeface="Sassoon Infant Std" panose="020B0503020103030203" pitchFamily="34" charset="0"/>
            </a:endParaRPr>
          </a:p>
          <a:p>
            <a:r>
              <a:rPr lang="en-GB" sz="2500" dirty="0">
                <a:latin typeface="Sassoon Infant Std" panose="020B0503020103030203" pitchFamily="34" charset="0"/>
              </a:rPr>
              <a:t>Children also have opportunities to earn House points by meeting other class expectations.  </a:t>
            </a:r>
          </a:p>
        </p:txBody>
      </p:sp>
    </p:spTree>
    <p:extLst>
      <p:ext uri="{BB962C8B-B14F-4D97-AF65-F5344CB8AC3E}">
        <p14:creationId xmlns:p14="http://schemas.microsoft.com/office/powerpoint/2010/main" val="1801017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4" descr="Red Fox (Realistic Ballpoint Pen Drawing, Drawing by Daria Maier | Artmajeur">
            <a:extLst>
              <a:ext uri="{FF2B5EF4-FFF2-40B4-BE49-F238E27FC236}">
                <a16:creationId xmlns:a16="http://schemas.microsoft.com/office/drawing/2014/main" id="{D2BD8599-A6D3-42B1-99E2-32C4AF450FE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32337" cy="22954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021D4F1A-1D7C-4180-9F85-D808DF89767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364222" y="-117112"/>
            <a:ext cx="2011998" cy="20119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9D4BA571-B9B4-4A92-9F88-95FA4DFFB3C6}"/>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Year 2 Overview</a:t>
            </a:r>
          </a:p>
        </p:txBody>
      </p:sp>
      <p:pic>
        <p:nvPicPr>
          <p:cNvPr id="7" name="Picture 6">
            <a:extLst>
              <a:ext uri="{FF2B5EF4-FFF2-40B4-BE49-F238E27FC236}">
                <a16:creationId xmlns:a16="http://schemas.microsoft.com/office/drawing/2014/main" id="{DEED8985-5717-4158-B8BA-AA72D864A1F7}"/>
              </a:ext>
            </a:extLst>
          </p:cNvPr>
          <p:cNvPicPr>
            <a:picLocks noChangeAspect="1"/>
          </p:cNvPicPr>
          <p:nvPr/>
        </p:nvPicPr>
        <p:blipFill>
          <a:blip r:embed="rId6"/>
          <a:stretch>
            <a:fillRect/>
          </a:stretch>
        </p:blipFill>
        <p:spPr>
          <a:xfrm>
            <a:off x="1766303" y="980693"/>
            <a:ext cx="8373644" cy="5468113"/>
          </a:xfrm>
          <a:prstGeom prst="rect">
            <a:avLst/>
          </a:prstGeom>
        </p:spPr>
      </p:pic>
    </p:spTree>
    <p:extLst>
      <p:ext uri="{BB962C8B-B14F-4D97-AF65-F5344CB8AC3E}">
        <p14:creationId xmlns:p14="http://schemas.microsoft.com/office/powerpoint/2010/main" val="1411749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769DBA1-25C2-4265-904F-2C5AA3A61524}"/>
              </a:ext>
            </a:extLst>
          </p:cNvPr>
          <p:cNvPicPr>
            <a:picLocks noChangeAspect="1"/>
          </p:cNvPicPr>
          <p:nvPr/>
        </p:nvPicPr>
        <p:blipFill>
          <a:blip r:embed="rId2"/>
          <a:stretch>
            <a:fillRect/>
          </a:stretch>
        </p:blipFill>
        <p:spPr>
          <a:xfrm>
            <a:off x="1032760" y="1185481"/>
            <a:ext cx="10069330" cy="5458587"/>
          </a:xfrm>
          <a:prstGeom prst="rect">
            <a:avLst/>
          </a:prstGeom>
        </p:spPr>
      </p:pic>
      <p:pic>
        <p:nvPicPr>
          <p:cNvPr id="2" name="Picture 4" descr="Red Fox (Realistic Ballpoint Pen Drawing, Drawing by Daria Maier | Artmajeur">
            <a:extLst>
              <a:ext uri="{FF2B5EF4-FFF2-40B4-BE49-F238E27FC236}">
                <a16:creationId xmlns:a16="http://schemas.microsoft.com/office/drawing/2014/main" id="{D2BD8599-A6D3-42B1-99E2-32C4AF450FE7}"/>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32337" cy="22954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021D4F1A-1D7C-4180-9F85-D808DF897673}"/>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364222" y="-117112"/>
            <a:ext cx="2011998" cy="20119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9D4BA571-B9B4-4A92-9F88-95FA4DFFB3C6}"/>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Year 2 Weekly Timetable</a:t>
            </a:r>
          </a:p>
        </p:txBody>
      </p:sp>
    </p:spTree>
    <p:extLst>
      <p:ext uri="{BB962C8B-B14F-4D97-AF65-F5344CB8AC3E}">
        <p14:creationId xmlns:p14="http://schemas.microsoft.com/office/powerpoint/2010/main" val="3501013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4" descr="Red Fox (Realistic Ballpoint Pen Drawing, Drawing by Daria Maier | Artmajeur">
            <a:extLst>
              <a:ext uri="{FF2B5EF4-FFF2-40B4-BE49-F238E27FC236}">
                <a16:creationId xmlns:a16="http://schemas.microsoft.com/office/drawing/2014/main" id="{44227431-1CE1-4252-AF56-BB95C041B00A}"/>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2432958" cy="342134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9E699407-1187-409A-9829-E140BF408C1B}"/>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9366700" y="-329312"/>
            <a:ext cx="3029147" cy="302914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AEA64A7-665D-4500-994D-8A7B8D3772AC}"/>
              </a:ext>
            </a:extLst>
          </p:cNvPr>
          <p:cNvPicPr>
            <a:picLocks noChangeAspect="1"/>
          </p:cNvPicPr>
          <p:nvPr/>
        </p:nvPicPr>
        <p:blipFill>
          <a:blip r:embed="rId6"/>
          <a:stretch>
            <a:fillRect/>
          </a:stretch>
        </p:blipFill>
        <p:spPr>
          <a:xfrm>
            <a:off x="7644653" y="2822793"/>
            <a:ext cx="4390886" cy="3509687"/>
          </a:xfrm>
          <a:prstGeom prst="rect">
            <a:avLst/>
          </a:prstGeom>
        </p:spPr>
      </p:pic>
      <p:sp>
        <p:nvSpPr>
          <p:cNvPr id="5" name="Rectangle 2">
            <a:extLst>
              <a:ext uri="{FF2B5EF4-FFF2-40B4-BE49-F238E27FC236}">
                <a16:creationId xmlns:a16="http://schemas.microsoft.com/office/drawing/2014/main" id="{AD65F1AD-4341-4668-98A7-3F6FF17DF293}"/>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Little </a:t>
            </a:r>
            <a:r>
              <a:rPr lang="en-GB" altLang="en-US" sz="4800" u="sng" dirty="0" err="1">
                <a:solidFill>
                  <a:schemeClr val="bg1"/>
                </a:solidFill>
                <a:latin typeface="Comic Sans MS" panose="030F0702030302020204" pitchFamily="66" charset="0"/>
              </a:rPr>
              <a:t>Wandle</a:t>
            </a:r>
            <a:endParaRPr lang="en-GB" altLang="en-US" sz="4800" u="sng" dirty="0">
              <a:solidFill>
                <a:schemeClr val="bg1"/>
              </a:solidFill>
              <a:latin typeface="Comic Sans MS" panose="030F0702030302020204" pitchFamily="66" charset="0"/>
            </a:endParaRPr>
          </a:p>
        </p:txBody>
      </p:sp>
      <p:sp>
        <p:nvSpPr>
          <p:cNvPr id="6" name="TextBox 5">
            <a:extLst>
              <a:ext uri="{FF2B5EF4-FFF2-40B4-BE49-F238E27FC236}">
                <a16:creationId xmlns:a16="http://schemas.microsoft.com/office/drawing/2014/main" id="{7723D8AF-6CBC-4FE2-B1E1-C756642D84C6}"/>
              </a:ext>
            </a:extLst>
          </p:cNvPr>
          <p:cNvSpPr txBox="1"/>
          <p:nvPr/>
        </p:nvSpPr>
        <p:spPr>
          <a:xfrm>
            <a:off x="2229110" y="770667"/>
            <a:ext cx="7638790" cy="2677656"/>
          </a:xfrm>
          <a:prstGeom prst="rect">
            <a:avLst/>
          </a:prstGeom>
          <a:noFill/>
        </p:spPr>
        <p:txBody>
          <a:bodyPr wrap="square">
            <a:spAutoFit/>
          </a:bodyPr>
          <a:lstStyle/>
          <a:p>
            <a:r>
              <a:rPr lang="en-GB" sz="2400" dirty="0">
                <a:latin typeface="Sassoon Infant Std" panose="020B0503020103030203" pitchFamily="34" charset="0"/>
              </a:rPr>
              <a:t>In Year 2 children will continue to secure and build their phonic knowledge with daily lesson</a:t>
            </a:r>
            <a:r>
              <a:rPr lang="en-GB" sz="2400" dirty="0">
                <a:solidFill>
                  <a:schemeClr val="tx1"/>
                </a:solidFill>
                <a:latin typeface="Sassoon Infant Std" panose="020B0503020103030203" pitchFamily="34" charset="0"/>
              </a:rPr>
              <a:t>. </a:t>
            </a:r>
          </a:p>
          <a:p>
            <a:endParaRPr lang="en-GB" sz="2400" dirty="0">
              <a:latin typeface="Sassoon Infant Std" panose="020B0503020103030203" pitchFamily="34" charset="0"/>
            </a:endParaRPr>
          </a:p>
          <a:p>
            <a:r>
              <a:rPr lang="en-GB" sz="2400" dirty="0">
                <a:solidFill>
                  <a:schemeClr val="tx1"/>
                </a:solidFill>
                <a:latin typeface="Sassoon Infant Std" panose="020B0503020103030203" pitchFamily="34" charset="0"/>
              </a:rPr>
              <a:t>Extra small group and individual phonic lessons are taught to children who have not reached the expected stage and require extra support.</a:t>
            </a:r>
          </a:p>
          <a:p>
            <a:endParaRPr lang="en-GB" sz="2400" dirty="0">
              <a:solidFill>
                <a:schemeClr val="tx1"/>
              </a:solidFill>
              <a:latin typeface="Sassoon Infant Std" panose="020B0503020103030203" pitchFamily="34" charset="0"/>
            </a:endParaRPr>
          </a:p>
        </p:txBody>
      </p:sp>
      <p:sp>
        <p:nvSpPr>
          <p:cNvPr id="8" name="TextBox 7">
            <a:extLst>
              <a:ext uri="{FF2B5EF4-FFF2-40B4-BE49-F238E27FC236}">
                <a16:creationId xmlns:a16="http://schemas.microsoft.com/office/drawing/2014/main" id="{29CBDB6F-6A3C-4F19-8B56-9D77DBBA3575}"/>
              </a:ext>
            </a:extLst>
          </p:cNvPr>
          <p:cNvSpPr txBox="1"/>
          <p:nvPr/>
        </p:nvSpPr>
        <p:spPr>
          <a:xfrm>
            <a:off x="321665" y="3311242"/>
            <a:ext cx="7045386" cy="3046988"/>
          </a:xfrm>
          <a:prstGeom prst="rect">
            <a:avLst/>
          </a:prstGeom>
          <a:noFill/>
        </p:spPr>
        <p:txBody>
          <a:bodyPr wrap="square">
            <a:spAutoFit/>
          </a:bodyPr>
          <a:lstStyle/>
          <a:p>
            <a:pPr marL="0" indent="0">
              <a:buNone/>
            </a:pPr>
            <a:r>
              <a:rPr lang="en-GB" sz="2400" dirty="0">
                <a:solidFill>
                  <a:schemeClr val="tx1"/>
                </a:solidFill>
                <a:latin typeface="Sassoon Infant Std" panose="020B0503020103030203" pitchFamily="34" charset="0"/>
              </a:rPr>
              <a:t>Phonics is taught through a scheme called Little </a:t>
            </a:r>
            <a:r>
              <a:rPr lang="en-GB" sz="2400" dirty="0" err="1">
                <a:solidFill>
                  <a:schemeClr val="tx1"/>
                </a:solidFill>
                <a:latin typeface="Sassoon Infant Std" panose="020B0503020103030203" pitchFamily="34" charset="0"/>
              </a:rPr>
              <a:t>Wandle</a:t>
            </a:r>
            <a:r>
              <a:rPr lang="en-GB" sz="2400" dirty="0">
                <a:solidFill>
                  <a:schemeClr val="tx1"/>
                </a:solidFill>
                <a:latin typeface="Sassoon Infant Std" panose="020B0503020103030203" pitchFamily="34" charset="0"/>
              </a:rPr>
              <a:t> Letters and Sounds Revised. It is directly linked levelled reading books used to practise phonic skills.</a:t>
            </a:r>
          </a:p>
          <a:p>
            <a:pPr marL="0" indent="0">
              <a:buNone/>
            </a:pPr>
            <a:endParaRPr lang="en-GB" sz="2400" dirty="0">
              <a:solidFill>
                <a:schemeClr val="tx1"/>
              </a:solidFill>
              <a:latin typeface="Sassoon Infant Std" panose="020B0503020103030203" pitchFamily="34" charset="0"/>
            </a:endParaRPr>
          </a:p>
          <a:p>
            <a:pPr marL="0" indent="0">
              <a:buNone/>
            </a:pPr>
            <a:r>
              <a:rPr lang="en-GB" sz="2400" dirty="0">
                <a:solidFill>
                  <a:schemeClr val="tx1"/>
                </a:solidFill>
                <a:latin typeface="Sassoon Infant Std" panose="020B0503020103030203" pitchFamily="34" charset="0"/>
              </a:rPr>
              <a:t>Children who did not pass the phonics screening check in Year 1 will be screened again at the end of Year 2.</a:t>
            </a:r>
          </a:p>
          <a:p>
            <a:pPr marL="0" indent="0">
              <a:buNone/>
            </a:pPr>
            <a:endParaRPr lang="en-GB" sz="2400" dirty="0">
              <a:latin typeface="Sassoon Infant Std" panose="020B0503020103030203" pitchFamily="34" charset="0"/>
            </a:endParaRPr>
          </a:p>
          <a:p>
            <a:pPr marL="0" indent="0">
              <a:buNone/>
            </a:pPr>
            <a:r>
              <a:rPr lang="en-GB" sz="2400" dirty="0">
                <a:solidFill>
                  <a:schemeClr val="tx1"/>
                </a:solidFill>
                <a:latin typeface="Sassoon Infant Std" panose="020B0503020103030203" pitchFamily="34" charset="0"/>
              </a:rPr>
              <a:t>Visit the parent area of the site for more information:</a:t>
            </a:r>
          </a:p>
        </p:txBody>
      </p:sp>
      <p:sp>
        <p:nvSpPr>
          <p:cNvPr id="9" name="TextBox 8">
            <a:extLst>
              <a:ext uri="{FF2B5EF4-FFF2-40B4-BE49-F238E27FC236}">
                <a16:creationId xmlns:a16="http://schemas.microsoft.com/office/drawing/2014/main" id="{F9F8CF61-9D0B-483A-ACA7-2011AB68ECE4}"/>
              </a:ext>
            </a:extLst>
          </p:cNvPr>
          <p:cNvSpPr txBox="1"/>
          <p:nvPr/>
        </p:nvSpPr>
        <p:spPr>
          <a:xfrm>
            <a:off x="68716" y="6332480"/>
            <a:ext cx="8246070" cy="400110"/>
          </a:xfrm>
          <a:prstGeom prst="rect">
            <a:avLst/>
          </a:prstGeom>
          <a:noFill/>
        </p:spPr>
        <p:txBody>
          <a:bodyPr wrap="square">
            <a:spAutoFit/>
          </a:bodyPr>
          <a:lstStyle/>
          <a:p>
            <a:pPr marL="0" indent="0">
              <a:buNone/>
            </a:pPr>
            <a:r>
              <a:rPr lang="en-GB" sz="2000" b="1" dirty="0">
                <a:solidFill>
                  <a:srgbClr val="D09622"/>
                </a:solidFill>
              </a:rPr>
              <a:t>https://www.littlewandlelettersandsounds.org.uk/resources/for-parents/</a:t>
            </a:r>
          </a:p>
        </p:txBody>
      </p:sp>
    </p:spTree>
    <p:extLst>
      <p:ext uri="{BB962C8B-B14F-4D97-AF65-F5344CB8AC3E}">
        <p14:creationId xmlns:p14="http://schemas.microsoft.com/office/powerpoint/2010/main" val="1393525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4" descr="Red Fox (Realistic Ballpoint Pen Drawing, Drawing by Daria Maier | Artmajeur">
            <a:extLst>
              <a:ext uri="{FF2B5EF4-FFF2-40B4-BE49-F238E27FC236}">
                <a16:creationId xmlns:a16="http://schemas.microsoft.com/office/drawing/2014/main" id="{D2BD8599-A6D3-42B1-99E2-32C4AF450FE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32337" cy="22954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021D4F1A-1D7C-4180-9F85-D808DF89767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364222" y="-117112"/>
            <a:ext cx="2011998" cy="20119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9D4BA571-B9B4-4A92-9F88-95FA4DFFB3C6}"/>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Reading</a:t>
            </a:r>
          </a:p>
        </p:txBody>
      </p:sp>
      <p:sp>
        <p:nvSpPr>
          <p:cNvPr id="7" name="Content Placeholder 2">
            <a:extLst>
              <a:ext uri="{FF2B5EF4-FFF2-40B4-BE49-F238E27FC236}">
                <a16:creationId xmlns:a16="http://schemas.microsoft.com/office/drawing/2014/main" id="{2F607348-5274-4F92-99E8-04C8AA849F06}"/>
              </a:ext>
            </a:extLst>
          </p:cNvPr>
          <p:cNvSpPr txBox="1">
            <a:spLocks/>
          </p:cNvSpPr>
          <p:nvPr/>
        </p:nvSpPr>
        <p:spPr>
          <a:xfrm>
            <a:off x="428625" y="2295475"/>
            <a:ext cx="11334750" cy="15907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200" dirty="0">
                <a:latin typeface="Sassoon Infant Std" panose="020B0503020103030203" pitchFamily="34" charset="0"/>
              </a:rPr>
              <a:t>The reading books that are used are Collins Big Cat books from the Little </a:t>
            </a:r>
            <a:r>
              <a:rPr lang="en-GB" sz="3200" dirty="0" err="1">
                <a:latin typeface="Sassoon Infant Std" panose="020B0503020103030203" pitchFamily="34" charset="0"/>
              </a:rPr>
              <a:t>Wandle</a:t>
            </a:r>
            <a:r>
              <a:rPr lang="en-GB" sz="3200" dirty="0">
                <a:latin typeface="Sassoon Infant Std" panose="020B0503020103030203" pitchFamily="34" charset="0"/>
              </a:rPr>
              <a:t> programme and these are closely match to each child's ability (Children should be able to read them with ease). </a:t>
            </a:r>
          </a:p>
          <a:p>
            <a:pPr marL="0" indent="0">
              <a:buFont typeface="Arial" panose="020B0604020202020204" pitchFamily="34" charset="0"/>
              <a:buNone/>
            </a:pPr>
            <a:endParaRPr lang="en-GB" sz="3200" dirty="0">
              <a:latin typeface="Sassoon Infant Std" panose="020B0503020103030203" pitchFamily="34" charset="0"/>
            </a:endParaRPr>
          </a:p>
          <a:p>
            <a:endParaRPr lang="en-GB" sz="3200" dirty="0">
              <a:latin typeface="Sassoon Infant Std" panose="020B0503020103030203" pitchFamily="34" charset="0"/>
            </a:endParaRPr>
          </a:p>
          <a:p>
            <a:pPr marL="0" indent="0">
              <a:buFont typeface="Arial" panose="020B0604020202020204" pitchFamily="34" charset="0"/>
              <a:buNone/>
            </a:pPr>
            <a:endParaRPr lang="en-GB" sz="3200" dirty="0">
              <a:latin typeface="Sassoon Infant Std" panose="020B0503020103030203" pitchFamily="34" charset="0"/>
            </a:endParaRPr>
          </a:p>
        </p:txBody>
      </p:sp>
      <p:sp>
        <p:nvSpPr>
          <p:cNvPr id="10" name="TextBox 9">
            <a:extLst>
              <a:ext uri="{FF2B5EF4-FFF2-40B4-BE49-F238E27FC236}">
                <a16:creationId xmlns:a16="http://schemas.microsoft.com/office/drawing/2014/main" id="{44A7B744-2906-4FC8-92BA-761CEF4ADECC}"/>
              </a:ext>
            </a:extLst>
          </p:cNvPr>
          <p:cNvSpPr txBox="1"/>
          <p:nvPr/>
        </p:nvSpPr>
        <p:spPr>
          <a:xfrm>
            <a:off x="1741874" y="888887"/>
            <a:ext cx="9810750" cy="1077218"/>
          </a:xfrm>
          <a:prstGeom prst="rect">
            <a:avLst/>
          </a:prstGeom>
          <a:noFill/>
        </p:spPr>
        <p:txBody>
          <a:bodyPr wrap="square">
            <a:spAutoFit/>
          </a:bodyPr>
          <a:lstStyle/>
          <a:p>
            <a:pPr marL="0" indent="0">
              <a:buNone/>
            </a:pPr>
            <a:r>
              <a:rPr lang="en-GB" sz="3200" dirty="0">
                <a:latin typeface="Sassoon Infant Std" panose="020B0503020103030203" pitchFamily="34" charset="0"/>
              </a:rPr>
              <a:t>Children have 3 reading practise sessions per week, to help build decoding, fluency and comprehension. </a:t>
            </a:r>
          </a:p>
        </p:txBody>
      </p:sp>
      <p:sp>
        <p:nvSpPr>
          <p:cNvPr id="12" name="TextBox 11">
            <a:extLst>
              <a:ext uri="{FF2B5EF4-FFF2-40B4-BE49-F238E27FC236}">
                <a16:creationId xmlns:a16="http://schemas.microsoft.com/office/drawing/2014/main" id="{4E5568BC-2F0F-48C5-8AF3-B10952755C75}"/>
              </a:ext>
            </a:extLst>
          </p:cNvPr>
          <p:cNvSpPr txBox="1"/>
          <p:nvPr/>
        </p:nvSpPr>
        <p:spPr>
          <a:xfrm>
            <a:off x="113534" y="3937873"/>
            <a:ext cx="8667750" cy="2554545"/>
          </a:xfrm>
          <a:prstGeom prst="rect">
            <a:avLst/>
          </a:prstGeom>
          <a:noFill/>
        </p:spPr>
        <p:txBody>
          <a:bodyPr wrap="square">
            <a:spAutoFit/>
          </a:bodyPr>
          <a:lstStyle/>
          <a:p>
            <a:pPr marL="0" indent="0">
              <a:buFont typeface="Arial" panose="020B0604020202020204" pitchFamily="34" charset="0"/>
              <a:buNone/>
            </a:pPr>
            <a:r>
              <a:rPr lang="en-GB" sz="3200" dirty="0">
                <a:latin typeface="Sassoon Infant Std" panose="020B0503020103030203" pitchFamily="34" charset="0"/>
              </a:rPr>
              <a:t>Children will bring home a decodable Big Cat reading book that is numbered and they should be able to read this to you with little or no support. They will also bring home a share a story book they will chose to enjoy with you.</a:t>
            </a:r>
          </a:p>
        </p:txBody>
      </p:sp>
      <p:pic>
        <p:nvPicPr>
          <p:cNvPr id="14" name="Picture 13">
            <a:extLst>
              <a:ext uri="{FF2B5EF4-FFF2-40B4-BE49-F238E27FC236}">
                <a16:creationId xmlns:a16="http://schemas.microsoft.com/office/drawing/2014/main" id="{AE34B4B9-F032-437C-9299-72E731E43FA1}"/>
              </a:ext>
            </a:extLst>
          </p:cNvPr>
          <p:cNvPicPr>
            <a:picLocks noChangeAspect="1"/>
          </p:cNvPicPr>
          <p:nvPr/>
        </p:nvPicPr>
        <p:blipFill>
          <a:blip r:embed="rId6"/>
          <a:stretch>
            <a:fillRect/>
          </a:stretch>
        </p:blipFill>
        <p:spPr>
          <a:xfrm rot="1749380">
            <a:off x="8661895" y="3947497"/>
            <a:ext cx="1726908" cy="2135693"/>
          </a:xfrm>
          <a:prstGeom prst="rect">
            <a:avLst/>
          </a:prstGeom>
        </p:spPr>
      </p:pic>
      <p:pic>
        <p:nvPicPr>
          <p:cNvPr id="2050" name="Picture 2" descr="Big Cat Phonics for Little Wandle Letters and Sounds Revised - Jake and Jen in the Lost Land of Dinosaurs: Phase 5 Set 4 Stretch and challenge (9780008539368)">
            <a:extLst>
              <a:ext uri="{FF2B5EF4-FFF2-40B4-BE49-F238E27FC236}">
                <a16:creationId xmlns:a16="http://schemas.microsoft.com/office/drawing/2014/main" id="{D70ECCD4-6DF8-4A36-8708-6A3D4EDD6AD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731580">
            <a:off x="10359064" y="4130585"/>
            <a:ext cx="1800434" cy="2244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278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4" descr="Red Fox (Realistic Ballpoint Pen Drawing, Drawing by Daria Maier | Artmajeur">
            <a:extLst>
              <a:ext uri="{FF2B5EF4-FFF2-40B4-BE49-F238E27FC236}">
                <a16:creationId xmlns:a16="http://schemas.microsoft.com/office/drawing/2014/main" id="{D2BD8599-A6D3-42B1-99E2-32C4AF450FE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32337" cy="22954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021D4F1A-1D7C-4180-9F85-D808DF89767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364222" y="-117112"/>
            <a:ext cx="2011998" cy="20119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9D4BA571-B9B4-4A92-9F88-95FA4DFFB3C6}"/>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What can be done at home?</a:t>
            </a:r>
          </a:p>
        </p:txBody>
      </p:sp>
      <p:sp>
        <p:nvSpPr>
          <p:cNvPr id="11" name="Content Placeholder 2">
            <a:extLst>
              <a:ext uri="{FF2B5EF4-FFF2-40B4-BE49-F238E27FC236}">
                <a16:creationId xmlns:a16="http://schemas.microsoft.com/office/drawing/2014/main" id="{4486C0CC-7319-421D-A7FA-BC1E275436BC}"/>
              </a:ext>
            </a:extLst>
          </p:cNvPr>
          <p:cNvSpPr txBox="1">
            <a:spLocks/>
          </p:cNvSpPr>
          <p:nvPr/>
        </p:nvSpPr>
        <p:spPr>
          <a:xfrm>
            <a:off x="252197" y="2358012"/>
            <a:ext cx="11895740" cy="54141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highlight>
                  <a:srgbClr val="FFFF00"/>
                </a:highlight>
                <a:latin typeface="Sassoon Infant Std" panose="020B0503020103030203" pitchFamily="34" charset="0"/>
              </a:rPr>
              <a:t>Reading  </a:t>
            </a:r>
            <a:r>
              <a:rPr lang="en-GB" dirty="0">
                <a:latin typeface="Sassoon Infant Std" panose="020B0503020103030203" pitchFamily="34" charset="0"/>
              </a:rPr>
              <a:t>The expectation is that children will read at least 3 times  a week, with this  being recorded in their reading records. This should be the phonic book they bring home but can also be through using the online reading site </a:t>
            </a:r>
            <a:r>
              <a:rPr lang="en-GB" b="1" dirty="0">
                <a:latin typeface="Sassoon Infant Std" panose="020B0503020103030203" pitchFamily="34" charset="0"/>
              </a:rPr>
              <a:t>MYON</a:t>
            </a:r>
            <a:r>
              <a:rPr lang="en-GB" dirty="0">
                <a:latin typeface="Sassoon Infant Std" panose="020B0503020103030203" pitchFamily="34" charset="0"/>
              </a:rPr>
              <a:t>– children have individual logins.</a:t>
            </a:r>
          </a:p>
          <a:p>
            <a:pPr marL="0" indent="0">
              <a:buFont typeface="Arial" panose="020B0604020202020204" pitchFamily="34" charset="0"/>
              <a:buNone/>
            </a:pPr>
            <a:endParaRPr lang="en-GB" sz="1800" b="1" dirty="0">
              <a:latin typeface="Sassoon Infant Std" panose="020B0503020103030203" pitchFamily="34" charset="0"/>
            </a:endParaRPr>
          </a:p>
          <a:p>
            <a:pPr marL="0" indent="0">
              <a:buFont typeface="Arial" panose="020B0604020202020204" pitchFamily="34" charset="0"/>
              <a:buNone/>
            </a:pPr>
            <a:r>
              <a:rPr lang="en-GB" dirty="0">
                <a:highlight>
                  <a:srgbClr val="FFFF00"/>
                </a:highlight>
                <a:latin typeface="Sassoon Infant Std" panose="020B0503020103030203" pitchFamily="34" charset="0"/>
              </a:rPr>
              <a:t>Maths </a:t>
            </a:r>
            <a:r>
              <a:rPr lang="en-GB" dirty="0">
                <a:latin typeface="Sassoon Infant Std" panose="020B0503020103030203" pitchFamily="34" charset="0"/>
              </a:rPr>
              <a:t>Practise timetable facts for 2s, 5s and 10s.</a:t>
            </a:r>
          </a:p>
          <a:p>
            <a:pPr marL="0" indent="0">
              <a:buFont typeface="Arial" panose="020B0604020202020204" pitchFamily="34" charset="0"/>
              <a:buNone/>
            </a:pPr>
            <a:r>
              <a:rPr lang="en-GB" dirty="0">
                <a:latin typeface="Sassoon Infant Std" panose="020B0503020103030203" pitchFamily="34" charset="0"/>
              </a:rPr>
              <a:t>Practise quick recall for number bonds that make 10 and using these for 20 and 100.Use </a:t>
            </a:r>
            <a:r>
              <a:rPr lang="en-GB" b="1" dirty="0" err="1">
                <a:latin typeface="Sassoon Infant Std" panose="020B0503020103030203" pitchFamily="34" charset="0"/>
              </a:rPr>
              <a:t>Numbots</a:t>
            </a:r>
            <a:r>
              <a:rPr lang="en-GB" dirty="0">
                <a:latin typeface="Sassoon Infant Std" panose="020B0503020103030203" pitchFamily="34" charset="0"/>
              </a:rPr>
              <a:t> online maths site – children have individual logins. </a:t>
            </a:r>
          </a:p>
          <a:p>
            <a:pPr marL="0" indent="0">
              <a:buFont typeface="Arial" panose="020B0604020202020204" pitchFamily="34" charset="0"/>
              <a:buNone/>
            </a:pPr>
            <a:endParaRPr lang="en-GB" sz="1800" dirty="0">
              <a:latin typeface="Sassoon Infant Std" panose="020B0503020103030203" pitchFamily="34" charset="0"/>
            </a:endParaRPr>
          </a:p>
          <a:p>
            <a:pPr marL="0" indent="0">
              <a:buFont typeface="Arial" panose="020B0604020202020204" pitchFamily="34" charset="0"/>
              <a:buNone/>
            </a:pPr>
            <a:r>
              <a:rPr lang="en-GB" dirty="0">
                <a:highlight>
                  <a:srgbClr val="FFFF00"/>
                </a:highlight>
                <a:latin typeface="Sassoon Infant Std" panose="020B0503020103030203" pitchFamily="34" charset="0"/>
              </a:rPr>
              <a:t>Homework </a:t>
            </a:r>
            <a:r>
              <a:rPr lang="en-GB" dirty="0">
                <a:latin typeface="Sassoon Infant Std" panose="020B0503020103030203" pitchFamily="34" charset="0"/>
              </a:rPr>
              <a:t>Set on a Wednesday and due on a Monday.  </a:t>
            </a:r>
          </a:p>
          <a:p>
            <a:pPr marL="0" indent="0">
              <a:buFont typeface="Arial" panose="020B0604020202020204" pitchFamily="34" charset="0"/>
              <a:buNone/>
            </a:pPr>
            <a:endParaRPr lang="en-GB" dirty="0">
              <a:latin typeface="Sassoon Infant Std" panose="020B0503020103030203" pitchFamily="34" charset="0"/>
            </a:endParaRPr>
          </a:p>
        </p:txBody>
      </p:sp>
      <p:sp>
        <p:nvSpPr>
          <p:cNvPr id="13" name="TextBox 12">
            <a:extLst>
              <a:ext uri="{FF2B5EF4-FFF2-40B4-BE49-F238E27FC236}">
                <a16:creationId xmlns:a16="http://schemas.microsoft.com/office/drawing/2014/main" id="{486FB7FB-E2FE-4315-A075-12294A344D47}"/>
              </a:ext>
            </a:extLst>
          </p:cNvPr>
          <p:cNvSpPr txBox="1"/>
          <p:nvPr/>
        </p:nvSpPr>
        <p:spPr>
          <a:xfrm>
            <a:off x="1743841" y="888887"/>
            <a:ext cx="8552939" cy="1384995"/>
          </a:xfrm>
          <a:prstGeom prst="rect">
            <a:avLst/>
          </a:prstGeom>
          <a:noFill/>
        </p:spPr>
        <p:txBody>
          <a:bodyPr wrap="square">
            <a:spAutoFit/>
          </a:bodyPr>
          <a:lstStyle/>
          <a:p>
            <a:pPr marL="0" indent="0" algn="ctr">
              <a:buNone/>
            </a:pPr>
            <a:r>
              <a:rPr lang="en-GB" sz="2800" dirty="0">
                <a:solidFill>
                  <a:schemeClr val="tx1"/>
                </a:solidFill>
                <a:latin typeface="Sassoon Infant Std" panose="020B0503020103030203" pitchFamily="34" charset="0"/>
              </a:rPr>
              <a:t>Children are awarded house points for each read and MYON activity recorded in their contact books as well as for completed homework.</a:t>
            </a:r>
          </a:p>
        </p:txBody>
      </p:sp>
    </p:spTree>
    <p:extLst>
      <p:ext uri="{BB962C8B-B14F-4D97-AF65-F5344CB8AC3E}">
        <p14:creationId xmlns:p14="http://schemas.microsoft.com/office/powerpoint/2010/main" val="23828438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4" descr="Red Fox (Realistic Ballpoint Pen Drawing, Drawing by Daria Maier | Artmajeur">
            <a:extLst>
              <a:ext uri="{FF2B5EF4-FFF2-40B4-BE49-F238E27FC236}">
                <a16:creationId xmlns:a16="http://schemas.microsoft.com/office/drawing/2014/main" id="{D2BD8599-A6D3-42B1-99E2-32C4AF450FE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32337" cy="22954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021D4F1A-1D7C-4180-9F85-D808DF89767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364222" y="-117112"/>
            <a:ext cx="2011998" cy="20119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9D4BA571-B9B4-4A92-9F88-95FA4DFFB3C6}"/>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Assessment Levels</a:t>
            </a:r>
          </a:p>
        </p:txBody>
      </p:sp>
      <p:sp>
        <p:nvSpPr>
          <p:cNvPr id="7" name="Content Placeholder 2">
            <a:extLst>
              <a:ext uri="{FF2B5EF4-FFF2-40B4-BE49-F238E27FC236}">
                <a16:creationId xmlns:a16="http://schemas.microsoft.com/office/drawing/2014/main" id="{1A9EC85B-4FAA-4105-BD3F-C1C94A3BBDF5}"/>
              </a:ext>
            </a:extLst>
          </p:cNvPr>
          <p:cNvSpPr txBox="1">
            <a:spLocks/>
          </p:cNvSpPr>
          <p:nvPr/>
        </p:nvSpPr>
        <p:spPr>
          <a:xfrm>
            <a:off x="187943" y="3237839"/>
            <a:ext cx="11816114" cy="384484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200" dirty="0">
                <a:latin typeface="Sassoon Infant Std" panose="020B0503020103030203" pitchFamily="34" charset="0"/>
              </a:rPr>
              <a:t>An average child will finish Year 1 as</a:t>
            </a:r>
            <a:r>
              <a:rPr lang="en-GB" sz="3200" dirty="0">
                <a:solidFill>
                  <a:srgbClr val="FF0000"/>
                </a:solidFill>
                <a:latin typeface="Sassoon Infant Std" panose="020B0503020103030203" pitchFamily="34" charset="0"/>
              </a:rPr>
              <a:t> 1-6</a:t>
            </a:r>
            <a:r>
              <a:rPr lang="en-GB" sz="3200" dirty="0">
                <a:latin typeface="Sassoon Infant Std" panose="020B0503020103030203" pitchFamily="34" charset="0"/>
              </a:rPr>
              <a:t>. The aim is that children will achieve </a:t>
            </a:r>
            <a:r>
              <a:rPr lang="en-GB" sz="3200" dirty="0">
                <a:solidFill>
                  <a:srgbClr val="FF0000"/>
                </a:solidFill>
                <a:latin typeface="Sassoon Infant Std" panose="020B0503020103030203" pitchFamily="34" charset="0"/>
              </a:rPr>
              <a:t>2-6</a:t>
            </a:r>
            <a:r>
              <a:rPr lang="en-GB" sz="3200" dirty="0">
                <a:latin typeface="Sassoon Infant Std" panose="020B0503020103030203" pitchFamily="34" charset="0"/>
              </a:rPr>
              <a:t> by the end of Year 2. </a:t>
            </a:r>
          </a:p>
          <a:p>
            <a:pPr marL="0" indent="0">
              <a:buFont typeface="Arial" panose="020B0604020202020204" pitchFamily="34" charset="0"/>
              <a:buNone/>
            </a:pPr>
            <a:r>
              <a:rPr lang="en-GB" sz="3200" dirty="0">
                <a:latin typeface="Sassoon Infant Std" panose="020B0503020103030203" pitchFamily="34" charset="0"/>
              </a:rPr>
              <a:t>All children are different and learn at different rates, having different strengths and weaknesses.</a:t>
            </a:r>
          </a:p>
          <a:p>
            <a:pPr marL="0" indent="0">
              <a:buFont typeface="Arial" panose="020B0604020202020204" pitchFamily="34" charset="0"/>
              <a:buNone/>
            </a:pPr>
            <a:r>
              <a:rPr lang="en-GB" sz="3200" dirty="0">
                <a:latin typeface="Sassoon Infant Std" panose="020B0503020103030203" pitchFamily="34" charset="0"/>
              </a:rPr>
              <a:t>Some children may not be working at the expected level and these children will be given extra support in class and where necessary through individual or small group interventions to help them reach the expected level for their age.</a:t>
            </a:r>
          </a:p>
          <a:p>
            <a:pPr marL="0" indent="0">
              <a:buFont typeface="Arial" panose="020B0604020202020204" pitchFamily="34" charset="0"/>
              <a:buNone/>
            </a:pPr>
            <a:endParaRPr lang="en-GB" sz="3200" dirty="0">
              <a:latin typeface="Sassoon Infant Std" panose="020B0503020103030203" pitchFamily="34" charset="0"/>
            </a:endParaRPr>
          </a:p>
          <a:p>
            <a:pPr marL="0" indent="0">
              <a:buFont typeface="Arial" panose="020B0604020202020204" pitchFamily="34" charset="0"/>
              <a:buNone/>
            </a:pPr>
            <a:endParaRPr lang="en-GB" sz="3200" dirty="0">
              <a:latin typeface="Sassoon Infant Std" panose="020B0503020103030203" pitchFamily="34" charset="0"/>
            </a:endParaRPr>
          </a:p>
          <a:p>
            <a:pPr marL="0" indent="0">
              <a:buFont typeface="Arial" panose="020B0604020202020204" pitchFamily="34" charset="0"/>
              <a:buNone/>
            </a:pPr>
            <a:endParaRPr lang="en-GB" sz="3200" dirty="0">
              <a:latin typeface="Sassoon Infant Std" panose="020B0503020103030203" pitchFamily="34" charset="0"/>
            </a:endParaRPr>
          </a:p>
          <a:p>
            <a:pPr marL="0" indent="0">
              <a:buFont typeface="Arial" panose="020B0604020202020204" pitchFamily="34" charset="0"/>
              <a:buNone/>
            </a:pPr>
            <a:endParaRPr lang="en-GB" sz="3200" dirty="0">
              <a:latin typeface="Sassoon Infant Std" panose="020B0503020103030203" pitchFamily="34" charset="0"/>
            </a:endParaRPr>
          </a:p>
          <a:p>
            <a:pPr marL="0" indent="0">
              <a:buFont typeface="Arial" panose="020B0604020202020204" pitchFamily="34" charset="0"/>
              <a:buNone/>
            </a:pPr>
            <a:endParaRPr lang="en-GB" sz="3200" dirty="0">
              <a:latin typeface="Sassoon Infant Std" panose="020B0503020103030203" pitchFamily="34" charset="0"/>
            </a:endParaRPr>
          </a:p>
        </p:txBody>
      </p:sp>
      <p:sp>
        <p:nvSpPr>
          <p:cNvPr id="8" name="TextBox 7">
            <a:extLst>
              <a:ext uri="{FF2B5EF4-FFF2-40B4-BE49-F238E27FC236}">
                <a16:creationId xmlns:a16="http://schemas.microsoft.com/office/drawing/2014/main" id="{31D555AB-19AD-47C1-84A4-002426FAB136}"/>
              </a:ext>
            </a:extLst>
          </p:cNvPr>
          <p:cNvSpPr txBox="1"/>
          <p:nvPr/>
        </p:nvSpPr>
        <p:spPr>
          <a:xfrm>
            <a:off x="1676400" y="825253"/>
            <a:ext cx="8839200" cy="2062103"/>
          </a:xfrm>
          <a:prstGeom prst="rect">
            <a:avLst/>
          </a:prstGeom>
          <a:noFill/>
        </p:spPr>
        <p:txBody>
          <a:bodyPr wrap="square">
            <a:spAutoFit/>
          </a:bodyPr>
          <a:lstStyle/>
          <a:p>
            <a:pPr algn="ctr"/>
            <a:r>
              <a:rPr lang="en-GB" sz="3200" dirty="0">
                <a:latin typeface="Sassoon Infant Std" panose="020B0503020103030203" pitchFamily="34" charset="0"/>
              </a:rPr>
              <a:t>Children are assessed for English and Maths at the end of each term using the criteria for the year they are working at. This will be done through a combination of formal and teacher assessments.</a:t>
            </a:r>
          </a:p>
        </p:txBody>
      </p:sp>
    </p:spTree>
    <p:extLst>
      <p:ext uri="{BB962C8B-B14F-4D97-AF65-F5344CB8AC3E}">
        <p14:creationId xmlns:p14="http://schemas.microsoft.com/office/powerpoint/2010/main" val="26031574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Picture 4" descr="Red Fox (Realistic Ballpoint Pen Drawing, Drawing by Daria Maier | Artmajeur">
            <a:extLst>
              <a:ext uri="{FF2B5EF4-FFF2-40B4-BE49-F238E27FC236}">
                <a16:creationId xmlns:a16="http://schemas.microsoft.com/office/drawing/2014/main" id="{D2BD8599-A6D3-42B1-99E2-32C4AF450FE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44063" y="0"/>
            <a:ext cx="1632337" cy="22954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Baby Otter by Kailooma X TheDol">
            <a:extLst>
              <a:ext uri="{FF2B5EF4-FFF2-40B4-BE49-F238E27FC236}">
                <a16:creationId xmlns:a16="http://schemas.microsoft.com/office/drawing/2014/main" id="{021D4F1A-1D7C-4180-9F85-D808DF897673}"/>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364222" y="-117112"/>
            <a:ext cx="2011998" cy="20119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9D4BA571-B9B4-4A92-9F88-95FA4DFFB3C6}"/>
              </a:ext>
            </a:extLst>
          </p:cNvPr>
          <p:cNvSpPr txBox="1">
            <a:spLocks/>
          </p:cNvSpPr>
          <p:nvPr/>
        </p:nvSpPr>
        <p:spPr>
          <a:xfrm>
            <a:off x="1981200" y="4226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u="sng" dirty="0">
                <a:solidFill>
                  <a:schemeClr val="bg1"/>
                </a:solidFill>
                <a:latin typeface="Comic Sans MS" panose="030F0702030302020204" pitchFamily="66" charset="0"/>
              </a:rPr>
              <a:t>Most important!</a:t>
            </a:r>
          </a:p>
        </p:txBody>
      </p:sp>
      <p:sp>
        <p:nvSpPr>
          <p:cNvPr id="7" name="Title 1">
            <a:extLst>
              <a:ext uri="{FF2B5EF4-FFF2-40B4-BE49-F238E27FC236}">
                <a16:creationId xmlns:a16="http://schemas.microsoft.com/office/drawing/2014/main" id="{EFDA1F12-DE08-4B3B-ACC3-C6325A856C7E}"/>
              </a:ext>
            </a:extLst>
          </p:cNvPr>
          <p:cNvSpPr txBox="1">
            <a:spLocks/>
          </p:cNvSpPr>
          <p:nvPr/>
        </p:nvSpPr>
        <p:spPr>
          <a:xfrm>
            <a:off x="1744571" y="879852"/>
            <a:ext cx="8551480" cy="6108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b="1" dirty="0">
                <a:solidFill>
                  <a:srgbClr val="FFFF00"/>
                </a:solidFill>
                <a:latin typeface="Sassoon Infant Std" panose="020B0503020103030203" pitchFamily="34" charset="0"/>
              </a:rPr>
              <a:t>Be Happy!</a:t>
            </a:r>
          </a:p>
        </p:txBody>
      </p:sp>
      <p:sp>
        <p:nvSpPr>
          <p:cNvPr id="8" name="Content Placeholder 2">
            <a:extLst>
              <a:ext uri="{FF2B5EF4-FFF2-40B4-BE49-F238E27FC236}">
                <a16:creationId xmlns:a16="http://schemas.microsoft.com/office/drawing/2014/main" id="{40157798-B64E-4E24-B967-5551AE7783D4}"/>
              </a:ext>
            </a:extLst>
          </p:cNvPr>
          <p:cNvSpPr txBox="1">
            <a:spLocks/>
          </p:cNvSpPr>
          <p:nvPr/>
        </p:nvSpPr>
        <p:spPr>
          <a:xfrm>
            <a:off x="392020" y="2022852"/>
            <a:ext cx="10809379" cy="44284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latin typeface="Sassoon Infant Std" panose="020B0503020103030203" pitchFamily="34" charset="0"/>
              </a:rPr>
              <a:t>Each child is an individual and important to us.</a:t>
            </a:r>
          </a:p>
          <a:p>
            <a:r>
              <a:rPr lang="en-US" sz="3200" dirty="0">
                <a:latin typeface="Sassoon Infant Std" panose="020B0503020103030203" pitchFamily="34" charset="0"/>
              </a:rPr>
              <a:t>We are here to work with you, please come and see us if you would like to discuss something. Private appointments or informal chats are fine.</a:t>
            </a:r>
          </a:p>
          <a:p>
            <a:pPr marL="0" indent="0">
              <a:buFont typeface="Arial" panose="020B0604020202020204" pitchFamily="34" charset="0"/>
              <a:buNone/>
            </a:pPr>
            <a:r>
              <a:rPr lang="en-US" sz="3200" dirty="0">
                <a:latin typeface="Sassoon Infant Std" panose="020B0503020103030203" pitchFamily="34" charset="0"/>
              </a:rPr>
              <a:t>	</a:t>
            </a:r>
            <a:r>
              <a:rPr lang="en-US" sz="3200" b="1" dirty="0">
                <a:latin typeface="Sassoon Infant Std" panose="020B0503020103030203" pitchFamily="34" charset="0"/>
              </a:rPr>
              <a:t>But </a:t>
            </a:r>
            <a:r>
              <a:rPr lang="en-US" sz="3200" dirty="0">
                <a:latin typeface="Sassoon Infant Std" panose="020B0503020103030203" pitchFamily="34" charset="0"/>
              </a:rPr>
              <a:t>Please wait until all the children are collected 	</a:t>
            </a:r>
          </a:p>
          <a:p>
            <a:pPr marL="0" indent="0">
              <a:buFont typeface="Arial" panose="020B0604020202020204" pitchFamily="34" charset="0"/>
              <a:buNone/>
            </a:pPr>
            <a:r>
              <a:rPr lang="en-US" sz="3200" dirty="0">
                <a:latin typeface="Sassoon Infant Std" panose="020B0503020103030203" pitchFamily="34" charset="0"/>
              </a:rPr>
              <a:t>        so we are not distracted as they are leaving.</a:t>
            </a:r>
          </a:p>
          <a:p>
            <a:r>
              <a:rPr lang="en-US" sz="3200" dirty="0">
                <a:latin typeface="Sassoon Infant Std" panose="020B0503020103030203" pitchFamily="34" charset="0"/>
              </a:rPr>
              <a:t>Please only collect your own child.</a:t>
            </a:r>
          </a:p>
          <a:p>
            <a:pPr marL="0" indent="0">
              <a:buFont typeface="Arial" panose="020B0604020202020204" pitchFamily="34" charset="0"/>
              <a:buNone/>
            </a:pPr>
            <a:r>
              <a:rPr lang="en-US" sz="1800" i="1" dirty="0">
                <a:latin typeface="Sassoon Infant Std" panose="020B0503020103030203" pitchFamily="34" charset="0"/>
              </a:rPr>
              <a:t>					(unless prearranged with teacher)</a:t>
            </a:r>
          </a:p>
        </p:txBody>
      </p:sp>
      <p:pic>
        <p:nvPicPr>
          <p:cNvPr id="9" name="Picture 2" descr="C:\Users\rebecca\AppData\Local\Microsoft\Windows\Temporary Internet Files\Content.IE5\BC15ZTK0\MC900423171[1].wmf">
            <a:extLst>
              <a:ext uri="{FF2B5EF4-FFF2-40B4-BE49-F238E27FC236}">
                <a16:creationId xmlns:a16="http://schemas.microsoft.com/office/drawing/2014/main" id="{F6C83F92-8E3F-4068-BF67-8083601E8D5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58203" y="4695347"/>
            <a:ext cx="1591153" cy="15911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90699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323</TotalTime>
  <Words>761</Words>
  <Application>Microsoft Office PowerPoint</Application>
  <PresentationFormat>Widescreen</PresentationFormat>
  <Paragraphs>81</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Comic Sans MS</vt:lpstr>
      <vt:lpstr>Sassoon Infant Std</vt:lpstr>
      <vt:lpstr>Office Theme</vt:lpstr>
      <vt:lpstr>Welcome to Year 2</vt:lpstr>
      <vt:lpstr>Year 2 Staff</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Caroline Goldhawk</dc:creator>
  <cp:lastModifiedBy>Kate Baillie</cp:lastModifiedBy>
  <cp:revision>14</cp:revision>
  <cp:lastPrinted>2024-09-04T11:58:02Z</cp:lastPrinted>
  <dcterms:created xsi:type="dcterms:W3CDTF">2024-08-21T09:03:40Z</dcterms:created>
  <dcterms:modified xsi:type="dcterms:W3CDTF">2025-09-01T11:29:23Z</dcterms:modified>
</cp:coreProperties>
</file>